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333" r:id="rId3"/>
    <p:sldId id="257" r:id="rId4"/>
    <p:sldId id="334" r:id="rId5"/>
    <p:sldId id="291" r:id="rId6"/>
    <p:sldId id="294" r:id="rId7"/>
    <p:sldId id="335" r:id="rId8"/>
    <p:sldId id="329" r:id="rId9"/>
    <p:sldId id="336" r:id="rId10"/>
    <p:sldId id="295" r:id="rId11"/>
    <p:sldId id="296" r:id="rId12"/>
    <p:sldId id="337" r:id="rId13"/>
    <p:sldId id="298" r:id="rId14"/>
    <p:sldId id="299" r:id="rId15"/>
    <p:sldId id="305" r:id="rId16"/>
    <p:sldId id="344" r:id="rId17"/>
    <p:sldId id="307" r:id="rId18"/>
    <p:sldId id="308" r:id="rId19"/>
    <p:sldId id="297" r:id="rId20"/>
    <p:sldId id="312" r:id="rId21"/>
    <p:sldId id="309" r:id="rId22"/>
    <p:sldId id="340" r:id="rId23"/>
    <p:sldId id="310" r:id="rId24"/>
    <p:sldId id="311" r:id="rId25"/>
    <p:sldId id="328" r:id="rId26"/>
    <p:sldId id="317" r:id="rId27"/>
    <p:sldId id="330" r:id="rId28"/>
    <p:sldId id="331" r:id="rId29"/>
    <p:sldId id="341" r:id="rId30"/>
    <p:sldId id="339" r:id="rId31"/>
    <p:sldId id="342" r:id="rId32"/>
    <p:sldId id="343" r:id="rId33"/>
    <p:sldId id="300" r:id="rId34"/>
    <p:sldId id="303" r:id="rId35"/>
    <p:sldId id="302" r:id="rId36"/>
    <p:sldId id="301" r:id="rId37"/>
    <p:sldId id="304" r:id="rId38"/>
    <p:sldId id="293" r:id="rId39"/>
  </p:sldIdLst>
  <p:sldSz cx="9144000" cy="6858000" type="screen4x3"/>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o Spina" initials="RS" lastIdx="5" clrIdx="0"/>
  <p:cmAuthor id="1" name="isabella de vecchis" initials="idv"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8" autoAdjust="0"/>
    <p:restoredTop sz="94629" autoAdjust="0"/>
  </p:normalViewPr>
  <p:slideViewPr>
    <p:cSldViewPr>
      <p:cViewPr varScale="1">
        <p:scale>
          <a:sx n="83" d="100"/>
          <a:sy n="83" d="100"/>
        </p:scale>
        <p:origin x="-1098" y="-90"/>
      </p:cViewPr>
      <p:guideLst>
        <p:guide orient="horz" pos="2160"/>
        <p:guide pos="2880"/>
      </p:guideLst>
    </p:cSldViewPr>
  </p:slideViewPr>
  <p:outlineViewPr>
    <p:cViewPr>
      <p:scale>
        <a:sx n="33" d="100"/>
        <a:sy n="33" d="100"/>
      </p:scale>
      <p:origin x="0" y="834"/>
    </p:cViewPr>
  </p:outlineViewPr>
  <p:notesTextViewPr>
    <p:cViewPr>
      <p:scale>
        <a:sx n="1" d="1"/>
        <a:sy n="1" d="1"/>
      </p:scale>
      <p:origin x="0" y="0"/>
    </p:cViewPr>
  </p:notesTextViewPr>
  <p:sorterViewPr>
    <p:cViewPr>
      <p:scale>
        <a:sx n="100" d="100"/>
        <a:sy n="100" d="100"/>
      </p:scale>
      <p:origin x="0" y="10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2946189" cy="49395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900" y="0"/>
            <a:ext cx="2946189" cy="493950"/>
          </a:xfrm>
          <a:prstGeom prst="rect">
            <a:avLst/>
          </a:prstGeom>
        </p:spPr>
        <p:txBody>
          <a:bodyPr vert="horz" lIns="91440" tIns="45720" rIns="91440" bIns="45720" rtlCol="0"/>
          <a:lstStyle>
            <a:lvl1pPr algn="r">
              <a:defRPr sz="1200"/>
            </a:lvl1pPr>
          </a:lstStyle>
          <a:p>
            <a:fld id="{8633331F-3127-4E36-ADDA-4DD63C3D76D5}" type="datetimeFigureOut">
              <a:rPr lang="it-IT" smtClean="0"/>
              <a:pPr/>
              <a:t>04/07/2017</a:t>
            </a:fld>
            <a:endParaRPr lang="it-IT"/>
          </a:p>
        </p:txBody>
      </p:sp>
      <p:sp>
        <p:nvSpPr>
          <p:cNvPr id="4" name="Segnaposto piè di pagina 3"/>
          <p:cNvSpPr>
            <a:spLocks noGrp="1"/>
          </p:cNvSpPr>
          <p:nvPr>
            <p:ph type="ftr" sz="quarter" idx="2"/>
          </p:nvPr>
        </p:nvSpPr>
        <p:spPr>
          <a:xfrm>
            <a:off x="2" y="9377136"/>
            <a:ext cx="2946189" cy="49395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900" y="9377136"/>
            <a:ext cx="2946189" cy="493950"/>
          </a:xfrm>
          <a:prstGeom prst="rect">
            <a:avLst/>
          </a:prstGeom>
        </p:spPr>
        <p:txBody>
          <a:bodyPr vert="horz" lIns="91440" tIns="45720" rIns="91440" bIns="45720" rtlCol="0" anchor="b"/>
          <a:lstStyle>
            <a:lvl1pPr algn="r">
              <a:defRPr sz="1200"/>
            </a:lvl1pPr>
          </a:lstStyle>
          <a:p>
            <a:fld id="{E8184B5F-485A-44DD-8566-420B30CCDD66}" type="slidenum">
              <a:rPr lang="it-IT" smtClean="0"/>
              <a:pPr/>
              <a:t>‹N›</a:t>
            </a:fld>
            <a:endParaRPr lang="it-IT"/>
          </a:p>
        </p:txBody>
      </p:sp>
    </p:spTree>
    <p:extLst>
      <p:ext uri="{BB962C8B-B14F-4D97-AF65-F5344CB8AC3E}">
        <p14:creationId xmlns:p14="http://schemas.microsoft.com/office/powerpoint/2010/main" val="904880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363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5" y="0"/>
            <a:ext cx="2945659" cy="493633"/>
          </a:xfrm>
          <a:prstGeom prst="rect">
            <a:avLst/>
          </a:prstGeom>
        </p:spPr>
        <p:txBody>
          <a:bodyPr vert="horz" lIns="91440" tIns="45720" rIns="91440" bIns="45720" rtlCol="0"/>
          <a:lstStyle>
            <a:lvl1pPr algn="r">
              <a:defRPr sz="1200"/>
            </a:lvl1pPr>
          </a:lstStyle>
          <a:p>
            <a:fld id="{FEBB9EC3-5A22-45D2-AD37-7CE29C8180D6}" type="datetimeFigureOut">
              <a:rPr lang="it-IT" smtClean="0"/>
              <a:pPr/>
              <a:t>04/07/2017</a:t>
            </a:fld>
            <a:endParaRPr lang="it-IT"/>
          </a:p>
        </p:txBody>
      </p:sp>
      <p:sp>
        <p:nvSpPr>
          <p:cNvPr id="4" name="Segnaposto immagine diapositiva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377316"/>
            <a:ext cx="2945659" cy="49363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5" y="9377316"/>
            <a:ext cx="2945659" cy="493633"/>
          </a:xfrm>
          <a:prstGeom prst="rect">
            <a:avLst/>
          </a:prstGeom>
        </p:spPr>
        <p:txBody>
          <a:bodyPr vert="horz" lIns="91440" tIns="45720" rIns="91440" bIns="45720" rtlCol="0" anchor="b"/>
          <a:lstStyle>
            <a:lvl1pPr algn="r">
              <a:defRPr sz="1200"/>
            </a:lvl1pPr>
          </a:lstStyle>
          <a:p>
            <a:fld id="{1EFFC1F7-9456-4EFC-826D-905DFD310B6C}" type="slidenum">
              <a:rPr lang="it-IT" smtClean="0"/>
              <a:pPr/>
              <a:t>‹N›</a:t>
            </a:fld>
            <a:endParaRPr lang="it-IT"/>
          </a:p>
        </p:txBody>
      </p:sp>
    </p:spTree>
    <p:extLst>
      <p:ext uri="{BB962C8B-B14F-4D97-AF65-F5344CB8AC3E}">
        <p14:creationId xmlns:p14="http://schemas.microsoft.com/office/powerpoint/2010/main" val="66708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FFC1F7-9456-4EFC-826D-905DFD310B6C}" type="slidenum">
              <a:rPr lang="it-IT" smtClean="0"/>
              <a:pPr/>
              <a:t>1</a:t>
            </a:fld>
            <a:endParaRPr lang="it-IT"/>
          </a:p>
        </p:txBody>
      </p:sp>
    </p:spTree>
    <p:extLst>
      <p:ext uri="{BB962C8B-B14F-4D97-AF65-F5344CB8AC3E}">
        <p14:creationId xmlns:p14="http://schemas.microsoft.com/office/powerpoint/2010/main" val="90618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4E2B2AE-D7D4-4F2A-B542-8C67DA24CC71}" type="datetime1">
              <a:rPr lang="it-IT" smtClean="0"/>
              <a:pPr/>
              <a:t>04/07/2017</a:t>
            </a:fld>
            <a:endParaRPr lang="it-IT"/>
          </a:p>
        </p:txBody>
      </p:sp>
      <p:sp>
        <p:nvSpPr>
          <p:cNvPr id="5" name="Segnaposto piè di pagina 4"/>
          <p:cNvSpPr>
            <a:spLocks noGrp="1"/>
          </p:cNvSpPr>
          <p:nvPr>
            <p:ph type="ftr" sz="quarter" idx="11"/>
          </p:nvPr>
        </p:nvSpPr>
        <p:spPr/>
        <p:txBody>
          <a:bodyPr/>
          <a:lstStyle/>
          <a:p>
            <a:r>
              <a:rPr lang="it-IT" smtClean="0"/>
              <a:t>Studio Ass.to - Barillari  - Lapolla - Cavalleri</a:t>
            </a:r>
            <a:endParaRPr lang="it-IT"/>
          </a:p>
        </p:txBody>
      </p:sp>
      <p:sp>
        <p:nvSpPr>
          <p:cNvPr id="6" name="Segnaposto numero diapositiva 5"/>
          <p:cNvSpPr>
            <a:spLocks noGrp="1"/>
          </p:cNvSpPr>
          <p:nvPr>
            <p:ph type="sldNum" sz="quarter" idx="12"/>
          </p:nvPr>
        </p:nvSpPr>
        <p:spPr/>
        <p:txBody>
          <a:bodyPr/>
          <a:lstStyle/>
          <a:p>
            <a:fld id="{F4DEEA23-9BD1-47F3-B689-20012355CAC3}" type="slidenum">
              <a:rPr lang="it-IT" smtClean="0"/>
              <a:pPr/>
              <a:t>‹N›</a:t>
            </a:fld>
            <a:endParaRPr lang="it-IT"/>
          </a:p>
        </p:txBody>
      </p:sp>
    </p:spTree>
    <p:extLst>
      <p:ext uri="{BB962C8B-B14F-4D97-AF65-F5344CB8AC3E}">
        <p14:creationId xmlns:p14="http://schemas.microsoft.com/office/powerpoint/2010/main" val="9255622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ED06414-F9BF-4103-844B-B43304DCA9C5}" type="datetime1">
              <a:rPr lang="it-IT" smtClean="0"/>
              <a:pPr/>
              <a:t>04/07/2017</a:t>
            </a:fld>
            <a:endParaRPr lang="it-IT"/>
          </a:p>
        </p:txBody>
      </p:sp>
      <p:sp>
        <p:nvSpPr>
          <p:cNvPr id="5" name="Segnaposto piè di pagina 4"/>
          <p:cNvSpPr>
            <a:spLocks noGrp="1"/>
          </p:cNvSpPr>
          <p:nvPr>
            <p:ph type="ftr" sz="quarter" idx="11"/>
          </p:nvPr>
        </p:nvSpPr>
        <p:spPr/>
        <p:txBody>
          <a:bodyPr/>
          <a:lstStyle/>
          <a:p>
            <a:r>
              <a:rPr lang="it-IT" smtClean="0"/>
              <a:t>Studio Ass.to - Barillari  - Lapolla - Cavalleri</a:t>
            </a:r>
            <a:endParaRPr lang="it-IT"/>
          </a:p>
        </p:txBody>
      </p:sp>
      <p:sp>
        <p:nvSpPr>
          <p:cNvPr id="6" name="Segnaposto numero diapositiva 5"/>
          <p:cNvSpPr>
            <a:spLocks noGrp="1"/>
          </p:cNvSpPr>
          <p:nvPr>
            <p:ph type="sldNum" sz="quarter" idx="12"/>
          </p:nvPr>
        </p:nvSpPr>
        <p:spPr/>
        <p:txBody>
          <a:bodyPr/>
          <a:lstStyle/>
          <a:p>
            <a:fld id="{F4DEEA23-9BD1-47F3-B689-20012355CAC3}" type="slidenum">
              <a:rPr lang="it-IT" smtClean="0"/>
              <a:pPr/>
              <a:t>‹N›</a:t>
            </a:fld>
            <a:endParaRPr lang="it-IT"/>
          </a:p>
        </p:txBody>
      </p:sp>
    </p:spTree>
    <p:extLst>
      <p:ext uri="{BB962C8B-B14F-4D97-AF65-F5344CB8AC3E}">
        <p14:creationId xmlns:p14="http://schemas.microsoft.com/office/powerpoint/2010/main" val="39824653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FCB93D-FA90-422B-8D18-E59033F23CC3}" type="datetime1">
              <a:rPr lang="it-IT" smtClean="0"/>
              <a:pPr/>
              <a:t>04/07/2017</a:t>
            </a:fld>
            <a:endParaRPr lang="it-IT"/>
          </a:p>
        </p:txBody>
      </p:sp>
      <p:sp>
        <p:nvSpPr>
          <p:cNvPr id="5" name="Segnaposto piè di pagina 4"/>
          <p:cNvSpPr>
            <a:spLocks noGrp="1"/>
          </p:cNvSpPr>
          <p:nvPr>
            <p:ph type="ftr" sz="quarter" idx="11"/>
          </p:nvPr>
        </p:nvSpPr>
        <p:spPr/>
        <p:txBody>
          <a:bodyPr/>
          <a:lstStyle/>
          <a:p>
            <a:r>
              <a:rPr lang="it-IT" smtClean="0"/>
              <a:t>Studio Ass.to - Barillari  - Lapolla - Cavalleri</a:t>
            </a:r>
            <a:endParaRPr lang="it-IT"/>
          </a:p>
        </p:txBody>
      </p:sp>
      <p:sp>
        <p:nvSpPr>
          <p:cNvPr id="6" name="Segnaposto numero diapositiva 5"/>
          <p:cNvSpPr>
            <a:spLocks noGrp="1"/>
          </p:cNvSpPr>
          <p:nvPr>
            <p:ph type="sldNum" sz="quarter" idx="12"/>
          </p:nvPr>
        </p:nvSpPr>
        <p:spPr/>
        <p:txBody>
          <a:bodyPr/>
          <a:lstStyle/>
          <a:p>
            <a:fld id="{F4DEEA23-9BD1-47F3-B689-20012355CAC3}" type="slidenum">
              <a:rPr lang="it-IT" smtClean="0"/>
              <a:pPr/>
              <a:t>‹N›</a:t>
            </a:fld>
            <a:endParaRPr lang="it-IT"/>
          </a:p>
        </p:txBody>
      </p:sp>
    </p:spTree>
    <p:extLst>
      <p:ext uri="{BB962C8B-B14F-4D97-AF65-F5344CB8AC3E}">
        <p14:creationId xmlns:p14="http://schemas.microsoft.com/office/powerpoint/2010/main" val="40945835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F59F933-352F-4D1E-8DD2-4E4EA549CD63}" type="datetime1">
              <a:rPr lang="it-IT" smtClean="0"/>
              <a:pPr/>
              <a:t>04/07/2017</a:t>
            </a:fld>
            <a:endParaRPr lang="it-IT"/>
          </a:p>
        </p:txBody>
      </p:sp>
      <p:sp>
        <p:nvSpPr>
          <p:cNvPr id="5" name="Segnaposto piè di pagina 4"/>
          <p:cNvSpPr>
            <a:spLocks noGrp="1"/>
          </p:cNvSpPr>
          <p:nvPr>
            <p:ph type="ftr" sz="quarter" idx="11"/>
          </p:nvPr>
        </p:nvSpPr>
        <p:spPr/>
        <p:txBody>
          <a:bodyPr/>
          <a:lstStyle/>
          <a:p>
            <a:r>
              <a:rPr lang="it-IT" smtClean="0"/>
              <a:t>Studio Ass.to - Barillari  - Lapolla - Cavalleri</a:t>
            </a:r>
            <a:endParaRPr lang="it-IT"/>
          </a:p>
        </p:txBody>
      </p:sp>
      <p:sp>
        <p:nvSpPr>
          <p:cNvPr id="6" name="Segnaposto numero diapositiva 5"/>
          <p:cNvSpPr>
            <a:spLocks noGrp="1"/>
          </p:cNvSpPr>
          <p:nvPr>
            <p:ph type="sldNum" sz="quarter" idx="12"/>
          </p:nvPr>
        </p:nvSpPr>
        <p:spPr/>
        <p:txBody>
          <a:bodyPr/>
          <a:lstStyle/>
          <a:p>
            <a:fld id="{F4DEEA23-9BD1-47F3-B689-20012355CAC3}" type="slidenum">
              <a:rPr lang="it-IT" smtClean="0"/>
              <a:pPr/>
              <a:t>‹N›</a:t>
            </a:fld>
            <a:endParaRPr lang="it-IT"/>
          </a:p>
        </p:txBody>
      </p:sp>
    </p:spTree>
    <p:extLst>
      <p:ext uri="{BB962C8B-B14F-4D97-AF65-F5344CB8AC3E}">
        <p14:creationId xmlns:p14="http://schemas.microsoft.com/office/powerpoint/2010/main" val="12289615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5DC6978-B193-4221-8600-258669A06EF0}" type="datetime1">
              <a:rPr lang="it-IT" smtClean="0"/>
              <a:pPr/>
              <a:t>04/07/2017</a:t>
            </a:fld>
            <a:endParaRPr lang="it-IT"/>
          </a:p>
        </p:txBody>
      </p:sp>
      <p:sp>
        <p:nvSpPr>
          <p:cNvPr id="5" name="Segnaposto piè di pagina 4"/>
          <p:cNvSpPr>
            <a:spLocks noGrp="1"/>
          </p:cNvSpPr>
          <p:nvPr>
            <p:ph type="ftr" sz="quarter" idx="11"/>
          </p:nvPr>
        </p:nvSpPr>
        <p:spPr/>
        <p:txBody>
          <a:bodyPr/>
          <a:lstStyle/>
          <a:p>
            <a:r>
              <a:rPr lang="it-IT" smtClean="0"/>
              <a:t>Studio Ass.to - Barillari  - Lapolla - Cavalleri</a:t>
            </a:r>
            <a:endParaRPr lang="it-IT"/>
          </a:p>
        </p:txBody>
      </p:sp>
      <p:sp>
        <p:nvSpPr>
          <p:cNvPr id="6" name="Segnaposto numero diapositiva 5"/>
          <p:cNvSpPr>
            <a:spLocks noGrp="1"/>
          </p:cNvSpPr>
          <p:nvPr>
            <p:ph type="sldNum" sz="quarter" idx="12"/>
          </p:nvPr>
        </p:nvSpPr>
        <p:spPr/>
        <p:txBody>
          <a:bodyPr/>
          <a:lstStyle/>
          <a:p>
            <a:fld id="{F4DEEA23-9BD1-47F3-B689-20012355CAC3}" type="slidenum">
              <a:rPr lang="it-IT" smtClean="0"/>
              <a:pPr/>
              <a:t>‹N›</a:t>
            </a:fld>
            <a:endParaRPr lang="it-IT"/>
          </a:p>
        </p:txBody>
      </p:sp>
    </p:spTree>
    <p:extLst>
      <p:ext uri="{BB962C8B-B14F-4D97-AF65-F5344CB8AC3E}">
        <p14:creationId xmlns:p14="http://schemas.microsoft.com/office/powerpoint/2010/main" val="38838103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02B7B38-0074-4D71-A3F4-1109AB0BC2F5}" type="datetime1">
              <a:rPr lang="it-IT" smtClean="0"/>
              <a:pPr/>
              <a:t>04/07/2017</a:t>
            </a:fld>
            <a:endParaRPr lang="it-IT"/>
          </a:p>
        </p:txBody>
      </p:sp>
      <p:sp>
        <p:nvSpPr>
          <p:cNvPr id="6" name="Segnaposto piè di pagina 5"/>
          <p:cNvSpPr>
            <a:spLocks noGrp="1"/>
          </p:cNvSpPr>
          <p:nvPr>
            <p:ph type="ftr" sz="quarter" idx="11"/>
          </p:nvPr>
        </p:nvSpPr>
        <p:spPr/>
        <p:txBody>
          <a:bodyPr/>
          <a:lstStyle/>
          <a:p>
            <a:r>
              <a:rPr lang="it-IT" smtClean="0"/>
              <a:t>Studio Ass.to - Barillari  - Lapolla - Cavalleri</a:t>
            </a:r>
            <a:endParaRPr lang="it-IT"/>
          </a:p>
        </p:txBody>
      </p:sp>
      <p:sp>
        <p:nvSpPr>
          <p:cNvPr id="7" name="Segnaposto numero diapositiva 6"/>
          <p:cNvSpPr>
            <a:spLocks noGrp="1"/>
          </p:cNvSpPr>
          <p:nvPr>
            <p:ph type="sldNum" sz="quarter" idx="12"/>
          </p:nvPr>
        </p:nvSpPr>
        <p:spPr/>
        <p:txBody>
          <a:bodyPr/>
          <a:lstStyle/>
          <a:p>
            <a:fld id="{F4DEEA23-9BD1-47F3-B689-20012355CAC3}" type="slidenum">
              <a:rPr lang="it-IT" smtClean="0"/>
              <a:pPr/>
              <a:t>‹N›</a:t>
            </a:fld>
            <a:endParaRPr lang="it-IT"/>
          </a:p>
        </p:txBody>
      </p:sp>
    </p:spTree>
    <p:extLst>
      <p:ext uri="{BB962C8B-B14F-4D97-AF65-F5344CB8AC3E}">
        <p14:creationId xmlns:p14="http://schemas.microsoft.com/office/powerpoint/2010/main" val="17380440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23457E8-3513-4156-946B-B35AE5FAA6A3}" type="datetime1">
              <a:rPr lang="it-IT" smtClean="0"/>
              <a:pPr/>
              <a:t>04/07/2017</a:t>
            </a:fld>
            <a:endParaRPr lang="it-IT"/>
          </a:p>
        </p:txBody>
      </p:sp>
      <p:sp>
        <p:nvSpPr>
          <p:cNvPr id="8" name="Segnaposto piè di pagina 7"/>
          <p:cNvSpPr>
            <a:spLocks noGrp="1"/>
          </p:cNvSpPr>
          <p:nvPr>
            <p:ph type="ftr" sz="quarter" idx="11"/>
          </p:nvPr>
        </p:nvSpPr>
        <p:spPr/>
        <p:txBody>
          <a:bodyPr/>
          <a:lstStyle/>
          <a:p>
            <a:r>
              <a:rPr lang="it-IT" smtClean="0"/>
              <a:t>Studio Ass.to - Barillari  - Lapolla - Cavalleri</a:t>
            </a:r>
            <a:endParaRPr lang="it-IT"/>
          </a:p>
        </p:txBody>
      </p:sp>
      <p:sp>
        <p:nvSpPr>
          <p:cNvPr id="9" name="Segnaposto numero diapositiva 8"/>
          <p:cNvSpPr>
            <a:spLocks noGrp="1"/>
          </p:cNvSpPr>
          <p:nvPr>
            <p:ph type="sldNum" sz="quarter" idx="12"/>
          </p:nvPr>
        </p:nvSpPr>
        <p:spPr/>
        <p:txBody>
          <a:bodyPr/>
          <a:lstStyle/>
          <a:p>
            <a:fld id="{F4DEEA23-9BD1-47F3-B689-20012355CAC3}" type="slidenum">
              <a:rPr lang="it-IT" smtClean="0"/>
              <a:pPr/>
              <a:t>‹N›</a:t>
            </a:fld>
            <a:endParaRPr lang="it-IT"/>
          </a:p>
        </p:txBody>
      </p:sp>
    </p:spTree>
    <p:extLst>
      <p:ext uri="{BB962C8B-B14F-4D97-AF65-F5344CB8AC3E}">
        <p14:creationId xmlns:p14="http://schemas.microsoft.com/office/powerpoint/2010/main" val="2280552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78C6192-1E2D-4FC8-8909-B5F44F5C48BD}" type="datetime1">
              <a:rPr lang="it-IT" smtClean="0"/>
              <a:pPr/>
              <a:t>04/07/2017</a:t>
            </a:fld>
            <a:endParaRPr lang="it-IT"/>
          </a:p>
        </p:txBody>
      </p:sp>
      <p:sp>
        <p:nvSpPr>
          <p:cNvPr id="4" name="Segnaposto piè di pagina 3"/>
          <p:cNvSpPr>
            <a:spLocks noGrp="1"/>
          </p:cNvSpPr>
          <p:nvPr>
            <p:ph type="ftr" sz="quarter" idx="11"/>
          </p:nvPr>
        </p:nvSpPr>
        <p:spPr/>
        <p:txBody>
          <a:bodyPr/>
          <a:lstStyle/>
          <a:p>
            <a:r>
              <a:rPr lang="it-IT" smtClean="0"/>
              <a:t>Studio Ass.to - Barillari  - Lapolla - Cavalleri</a:t>
            </a:r>
            <a:endParaRPr lang="it-IT"/>
          </a:p>
        </p:txBody>
      </p:sp>
      <p:sp>
        <p:nvSpPr>
          <p:cNvPr id="5" name="Segnaposto numero diapositiva 4"/>
          <p:cNvSpPr>
            <a:spLocks noGrp="1"/>
          </p:cNvSpPr>
          <p:nvPr>
            <p:ph type="sldNum" sz="quarter" idx="12"/>
          </p:nvPr>
        </p:nvSpPr>
        <p:spPr/>
        <p:txBody>
          <a:bodyPr/>
          <a:lstStyle/>
          <a:p>
            <a:fld id="{F4DEEA23-9BD1-47F3-B689-20012355CAC3}" type="slidenum">
              <a:rPr lang="it-IT" smtClean="0"/>
              <a:pPr/>
              <a:t>‹N›</a:t>
            </a:fld>
            <a:endParaRPr lang="it-IT"/>
          </a:p>
        </p:txBody>
      </p:sp>
    </p:spTree>
    <p:extLst>
      <p:ext uri="{BB962C8B-B14F-4D97-AF65-F5344CB8AC3E}">
        <p14:creationId xmlns:p14="http://schemas.microsoft.com/office/powerpoint/2010/main" val="9724528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C9856A4-CCE7-4437-B2B7-5245DBF55D78}" type="datetime1">
              <a:rPr lang="it-IT" smtClean="0"/>
              <a:pPr/>
              <a:t>04/07/2017</a:t>
            </a:fld>
            <a:endParaRPr lang="it-IT"/>
          </a:p>
        </p:txBody>
      </p:sp>
      <p:sp>
        <p:nvSpPr>
          <p:cNvPr id="3" name="Segnaposto piè di pagina 2"/>
          <p:cNvSpPr>
            <a:spLocks noGrp="1"/>
          </p:cNvSpPr>
          <p:nvPr>
            <p:ph type="ftr" sz="quarter" idx="11"/>
          </p:nvPr>
        </p:nvSpPr>
        <p:spPr/>
        <p:txBody>
          <a:bodyPr/>
          <a:lstStyle/>
          <a:p>
            <a:r>
              <a:rPr lang="it-IT" smtClean="0"/>
              <a:t>Studio Ass.to - Barillari  - Lapolla - Cavalleri</a:t>
            </a:r>
            <a:endParaRPr lang="it-IT"/>
          </a:p>
        </p:txBody>
      </p:sp>
      <p:sp>
        <p:nvSpPr>
          <p:cNvPr id="4" name="Segnaposto numero diapositiva 3"/>
          <p:cNvSpPr>
            <a:spLocks noGrp="1"/>
          </p:cNvSpPr>
          <p:nvPr>
            <p:ph type="sldNum" sz="quarter" idx="12"/>
          </p:nvPr>
        </p:nvSpPr>
        <p:spPr/>
        <p:txBody>
          <a:bodyPr/>
          <a:lstStyle/>
          <a:p>
            <a:fld id="{F4DEEA23-9BD1-47F3-B689-20012355CAC3}" type="slidenum">
              <a:rPr lang="it-IT" smtClean="0"/>
              <a:pPr/>
              <a:t>‹N›</a:t>
            </a:fld>
            <a:endParaRPr lang="it-IT"/>
          </a:p>
        </p:txBody>
      </p:sp>
    </p:spTree>
    <p:extLst>
      <p:ext uri="{BB962C8B-B14F-4D97-AF65-F5344CB8AC3E}">
        <p14:creationId xmlns:p14="http://schemas.microsoft.com/office/powerpoint/2010/main" val="28276887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356AE98-B48D-4555-918E-EF5A9F24520F}" type="datetime1">
              <a:rPr lang="it-IT" smtClean="0"/>
              <a:pPr/>
              <a:t>04/07/2017</a:t>
            </a:fld>
            <a:endParaRPr lang="it-IT"/>
          </a:p>
        </p:txBody>
      </p:sp>
      <p:sp>
        <p:nvSpPr>
          <p:cNvPr id="6" name="Segnaposto piè di pagina 5"/>
          <p:cNvSpPr>
            <a:spLocks noGrp="1"/>
          </p:cNvSpPr>
          <p:nvPr>
            <p:ph type="ftr" sz="quarter" idx="11"/>
          </p:nvPr>
        </p:nvSpPr>
        <p:spPr/>
        <p:txBody>
          <a:bodyPr/>
          <a:lstStyle/>
          <a:p>
            <a:r>
              <a:rPr lang="it-IT" smtClean="0"/>
              <a:t>Studio Ass.to - Barillari  - Lapolla - Cavalleri</a:t>
            </a:r>
            <a:endParaRPr lang="it-IT"/>
          </a:p>
        </p:txBody>
      </p:sp>
      <p:sp>
        <p:nvSpPr>
          <p:cNvPr id="7" name="Segnaposto numero diapositiva 6"/>
          <p:cNvSpPr>
            <a:spLocks noGrp="1"/>
          </p:cNvSpPr>
          <p:nvPr>
            <p:ph type="sldNum" sz="quarter" idx="12"/>
          </p:nvPr>
        </p:nvSpPr>
        <p:spPr/>
        <p:txBody>
          <a:bodyPr/>
          <a:lstStyle/>
          <a:p>
            <a:fld id="{F4DEEA23-9BD1-47F3-B689-20012355CAC3}" type="slidenum">
              <a:rPr lang="it-IT" smtClean="0"/>
              <a:pPr/>
              <a:t>‹N›</a:t>
            </a:fld>
            <a:endParaRPr lang="it-IT"/>
          </a:p>
        </p:txBody>
      </p:sp>
    </p:spTree>
    <p:extLst>
      <p:ext uri="{BB962C8B-B14F-4D97-AF65-F5344CB8AC3E}">
        <p14:creationId xmlns:p14="http://schemas.microsoft.com/office/powerpoint/2010/main" val="2360363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A87D0DC-5B7E-4067-9E84-0D51565FE45C}" type="datetime1">
              <a:rPr lang="it-IT" smtClean="0"/>
              <a:pPr/>
              <a:t>04/07/2017</a:t>
            </a:fld>
            <a:endParaRPr lang="it-IT"/>
          </a:p>
        </p:txBody>
      </p:sp>
      <p:sp>
        <p:nvSpPr>
          <p:cNvPr id="6" name="Segnaposto piè di pagina 5"/>
          <p:cNvSpPr>
            <a:spLocks noGrp="1"/>
          </p:cNvSpPr>
          <p:nvPr>
            <p:ph type="ftr" sz="quarter" idx="11"/>
          </p:nvPr>
        </p:nvSpPr>
        <p:spPr/>
        <p:txBody>
          <a:bodyPr/>
          <a:lstStyle/>
          <a:p>
            <a:r>
              <a:rPr lang="it-IT" smtClean="0"/>
              <a:t>Studio Ass.to - Barillari  - Lapolla - Cavalleri</a:t>
            </a:r>
            <a:endParaRPr lang="it-IT"/>
          </a:p>
        </p:txBody>
      </p:sp>
      <p:sp>
        <p:nvSpPr>
          <p:cNvPr id="7" name="Segnaposto numero diapositiva 6"/>
          <p:cNvSpPr>
            <a:spLocks noGrp="1"/>
          </p:cNvSpPr>
          <p:nvPr>
            <p:ph type="sldNum" sz="quarter" idx="12"/>
          </p:nvPr>
        </p:nvSpPr>
        <p:spPr/>
        <p:txBody>
          <a:bodyPr/>
          <a:lstStyle/>
          <a:p>
            <a:fld id="{F4DEEA23-9BD1-47F3-B689-20012355CAC3}" type="slidenum">
              <a:rPr lang="it-IT" smtClean="0"/>
              <a:pPr/>
              <a:t>‹N›</a:t>
            </a:fld>
            <a:endParaRPr lang="it-IT"/>
          </a:p>
        </p:txBody>
      </p:sp>
    </p:spTree>
    <p:extLst>
      <p:ext uri="{BB962C8B-B14F-4D97-AF65-F5344CB8AC3E}">
        <p14:creationId xmlns:p14="http://schemas.microsoft.com/office/powerpoint/2010/main" val="3635779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0000"/>
            </a:gs>
            <a:gs pos="71000">
              <a:schemeClr val="bg1">
                <a:tint val="80000"/>
                <a:satMod val="3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D6B70-429E-43CD-B67E-AB619A8091B5}" type="datetime1">
              <a:rPr lang="it-IT" smtClean="0"/>
              <a:pPr/>
              <a:t>04/07/2017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Studio Ass.to - Barillari  - Lapolla - Cavalleri</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EA23-9BD1-47F3-B689-20012355CAC3}" type="slidenum">
              <a:rPr lang="it-IT" smtClean="0"/>
              <a:pPr/>
              <a:t>‹N›</a:t>
            </a:fld>
            <a:endParaRPr lang="it-IT"/>
          </a:p>
        </p:txBody>
      </p:sp>
    </p:spTree>
    <p:extLst>
      <p:ext uri="{BB962C8B-B14F-4D97-AF65-F5344CB8AC3E}">
        <p14:creationId xmlns:p14="http://schemas.microsoft.com/office/powerpoint/2010/main" val="1028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260648"/>
            <a:ext cx="8640960" cy="6048672"/>
          </a:xfrm>
        </p:spPr>
        <p:txBody>
          <a:bodyPr>
            <a:normAutofit fontScale="90000"/>
          </a:bodyPr>
          <a:lstStyle/>
          <a:p>
            <a:r>
              <a:rPr lang="pt-BR" sz="3600" dirty="0" smtClean="0">
                <a:latin typeface="+mn-lt"/>
              </a:rPr>
              <a:t/>
            </a:r>
            <a:br>
              <a:rPr lang="pt-BR" sz="3600" dirty="0" smtClean="0">
                <a:latin typeface="+mn-lt"/>
              </a:rPr>
            </a:br>
            <a:r>
              <a:rPr lang="pt-BR" sz="3600" dirty="0" smtClean="0">
                <a:latin typeface="+mn-lt"/>
              </a:rPr>
              <a:t/>
            </a:r>
            <a:br>
              <a:rPr lang="pt-BR" sz="3600" dirty="0" smtClean="0">
                <a:latin typeface="+mn-lt"/>
              </a:rPr>
            </a:br>
            <a:r>
              <a:rPr lang="pt-BR" sz="3600" dirty="0">
                <a:latin typeface="+mn-lt"/>
              </a:rPr>
              <a:t/>
            </a:r>
            <a:br>
              <a:rPr lang="pt-BR" sz="3600" dirty="0">
                <a:latin typeface="+mn-lt"/>
              </a:rPr>
            </a:br>
            <a:r>
              <a:rPr lang="pt-BR" i="1" dirty="0">
                <a:latin typeface="Bookman Old Style" pitchFamily="18" charset="0"/>
              </a:rPr>
              <a:t>C o n v e g n o</a:t>
            </a:r>
            <a:br>
              <a:rPr lang="pt-BR" i="1" dirty="0">
                <a:latin typeface="Bookman Old Style" pitchFamily="18" charset="0"/>
              </a:rPr>
            </a:br>
            <a:r>
              <a:rPr lang="it-IT" i="1" dirty="0" smtClean="0">
                <a:latin typeface="Bookman Old Style" pitchFamily="18" charset="0"/>
              </a:rPr>
              <a:t>10 luglio 2017</a:t>
            </a:r>
            <a:r>
              <a:rPr lang="it-IT" sz="4000" b="1" dirty="0" smtClean="0">
                <a:latin typeface="+mn-lt"/>
              </a:rPr>
              <a:t/>
            </a:r>
            <a:br>
              <a:rPr lang="it-IT" sz="4000" b="1" dirty="0" smtClean="0">
                <a:latin typeface="+mn-lt"/>
              </a:rPr>
            </a:br>
            <a:r>
              <a:rPr lang="it-IT" sz="4000" b="1" dirty="0" smtClean="0">
                <a:latin typeface="+mn-lt"/>
              </a:rPr>
              <a:t/>
            </a:r>
            <a:br>
              <a:rPr lang="it-IT" sz="4000" b="1" dirty="0" smtClean="0">
                <a:latin typeface="+mn-lt"/>
              </a:rPr>
            </a:br>
            <a:r>
              <a:rPr lang="it-IT" sz="4000" b="1" dirty="0" smtClean="0">
                <a:latin typeface="+mn-lt"/>
              </a:rPr>
              <a:t/>
            </a:r>
            <a:br>
              <a:rPr lang="it-IT" sz="4000" b="1" dirty="0" smtClean="0">
                <a:latin typeface="+mn-lt"/>
              </a:rPr>
            </a:br>
            <a:r>
              <a:rPr lang="it-IT" sz="4900" b="1" i="1" dirty="0" smtClean="0">
                <a:solidFill>
                  <a:srgbClr val="FF0000"/>
                </a:solidFill>
                <a:latin typeface="+mn-lt"/>
              </a:rPr>
              <a:t>La detassazione e le novità 2017</a:t>
            </a:r>
            <a:r>
              <a:rPr lang="it-IT" sz="4000" b="1" i="1" dirty="0" smtClean="0">
                <a:solidFill>
                  <a:srgbClr val="FF0000"/>
                </a:solidFill>
                <a:latin typeface="+mn-lt"/>
              </a:rPr>
              <a:t/>
            </a:r>
            <a:br>
              <a:rPr lang="it-IT" sz="4000" b="1" i="1" dirty="0" smtClean="0">
                <a:solidFill>
                  <a:srgbClr val="FF0000"/>
                </a:solidFill>
                <a:latin typeface="+mn-lt"/>
              </a:rPr>
            </a:br>
            <a:r>
              <a:rPr lang="it-IT" sz="4000" b="1" i="1" dirty="0" smtClean="0">
                <a:solidFill>
                  <a:srgbClr val="FF0000"/>
                </a:solidFill>
                <a:latin typeface="+mn-lt"/>
              </a:rPr>
              <a:t/>
            </a:r>
            <a:br>
              <a:rPr lang="it-IT" sz="4000" b="1" i="1" dirty="0" smtClean="0">
                <a:solidFill>
                  <a:srgbClr val="FF0000"/>
                </a:solidFill>
                <a:latin typeface="+mn-lt"/>
              </a:rPr>
            </a:br>
            <a:r>
              <a:rPr lang="it-IT" sz="4000" b="1" i="1" dirty="0" smtClean="0">
                <a:solidFill>
                  <a:srgbClr val="FF0000"/>
                </a:solidFill>
                <a:latin typeface="+mn-lt"/>
              </a:rPr>
              <a:t/>
            </a:r>
            <a:br>
              <a:rPr lang="it-IT" sz="4000" b="1" i="1" dirty="0" smtClean="0">
                <a:solidFill>
                  <a:srgbClr val="FF0000"/>
                </a:solidFill>
                <a:latin typeface="+mn-lt"/>
              </a:rPr>
            </a:br>
            <a:r>
              <a:rPr lang="it-IT" sz="2200" i="1" dirty="0" smtClean="0">
                <a:latin typeface="Bookman Old Style" pitchFamily="18" charset="0"/>
              </a:rPr>
              <a:t>Dott</a:t>
            </a:r>
            <a:r>
              <a:rPr lang="it-IT" sz="2200" i="1" dirty="0">
                <a:latin typeface="Bookman Old Style" pitchFamily="18" charset="0"/>
              </a:rPr>
              <a:t>. Carlo Cavalleri</a:t>
            </a:r>
            <a:br>
              <a:rPr lang="it-IT" sz="2200" i="1" dirty="0">
                <a:latin typeface="Bookman Old Style" pitchFamily="18" charset="0"/>
              </a:rPr>
            </a:br>
            <a:r>
              <a:rPr lang="it-IT" sz="2200" i="1" dirty="0">
                <a:latin typeface="Bookman Old Style" pitchFamily="18" charset="0"/>
              </a:rPr>
              <a:t/>
            </a:r>
            <a:br>
              <a:rPr lang="it-IT" sz="2200" i="1" dirty="0">
                <a:latin typeface="Bookman Old Style" pitchFamily="18" charset="0"/>
              </a:rPr>
            </a:br>
            <a:r>
              <a:rPr lang="it-IT" sz="2200" i="1" dirty="0">
                <a:latin typeface="Bookman Old Style" pitchFamily="18" charset="0"/>
              </a:rPr>
              <a:t/>
            </a:r>
            <a:br>
              <a:rPr lang="it-IT" sz="2200" i="1" dirty="0">
                <a:latin typeface="Bookman Old Style" pitchFamily="18" charset="0"/>
              </a:rPr>
            </a:br>
            <a:r>
              <a:rPr lang="it-IT" sz="2200" i="1" dirty="0">
                <a:latin typeface="Bookman Old Style" pitchFamily="18" charset="0"/>
              </a:rPr>
              <a:t>Studio Associato </a:t>
            </a:r>
            <a:br>
              <a:rPr lang="it-IT" sz="2200" i="1" dirty="0">
                <a:latin typeface="Bookman Old Style" pitchFamily="18" charset="0"/>
              </a:rPr>
            </a:br>
            <a:r>
              <a:rPr lang="it-IT" sz="2200" i="1" dirty="0">
                <a:latin typeface="Bookman Old Style" pitchFamily="18" charset="0"/>
              </a:rPr>
              <a:t>Barillari Lapolla Cavalleri</a:t>
            </a:r>
            <a:r>
              <a:rPr lang="it-IT" sz="4000" i="1" dirty="0" smtClean="0">
                <a:latin typeface="+mn-lt"/>
              </a:rPr>
              <a:t/>
            </a:r>
            <a:br>
              <a:rPr lang="it-IT" sz="4000" i="1" dirty="0" smtClean="0">
                <a:latin typeface="+mn-lt"/>
              </a:rPr>
            </a:br>
            <a:r>
              <a:rPr lang="it-IT" sz="4000" i="1" dirty="0" smtClean="0">
                <a:latin typeface="+mn-lt"/>
              </a:rPr>
              <a:t/>
            </a:r>
            <a:br>
              <a:rPr lang="it-IT" sz="4000" i="1" dirty="0" smtClean="0">
                <a:latin typeface="+mn-lt"/>
              </a:rPr>
            </a:br>
            <a:r>
              <a:rPr lang="it-IT" sz="4000" i="1" dirty="0" smtClean="0">
                <a:latin typeface="+mn-lt"/>
              </a:rPr>
              <a:t/>
            </a:r>
            <a:br>
              <a:rPr lang="it-IT" sz="4000" i="1" dirty="0" smtClean="0">
                <a:latin typeface="+mn-lt"/>
              </a:rPr>
            </a:br>
            <a:endParaRPr lang="it-IT" sz="4000" dirty="0">
              <a:latin typeface="+mn-lt"/>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84368" y="332656"/>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9765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p:txBody>
          <a:bodyPr>
            <a:normAutofit/>
          </a:bodyPr>
          <a:lstStyle/>
          <a:p>
            <a:pPr marL="0" indent="0" algn="just">
              <a:buNone/>
            </a:pPr>
            <a:r>
              <a:rPr lang="it-IT" sz="2700" dirty="0"/>
              <a:t>186. Le disposizioni di cui ai commi da 182 a 185 trovano applicazione per il settore privato e con riferimento ai titolari di </a:t>
            </a:r>
            <a:r>
              <a:rPr lang="it-IT" sz="2700" b="1" u="sng" dirty="0"/>
              <a:t>reddito di lavoro dipendente di importo non superiore, nell'anno precedente </a:t>
            </a:r>
            <a:r>
              <a:rPr lang="it-IT" sz="2700" dirty="0"/>
              <a:t>quello di percezione delle somme di cui al comma 182, </a:t>
            </a:r>
            <a:r>
              <a:rPr lang="it-IT" sz="2700" b="1" u="sng" dirty="0"/>
              <a:t>a </a:t>
            </a:r>
            <a:r>
              <a:rPr lang="it-IT" sz="2700" b="1" u="sng" dirty="0" smtClean="0"/>
              <a:t>€ 50.000 (€ 80.000 nel 2017)</a:t>
            </a:r>
            <a:r>
              <a:rPr lang="it-IT" sz="2700" dirty="0" smtClean="0"/>
              <a:t>. </a:t>
            </a:r>
            <a:r>
              <a:rPr lang="it-IT" sz="2700" dirty="0"/>
              <a:t>Se il sostituto d'imposta tenuto ad applicare l'imposta sostitutiva non </a:t>
            </a:r>
            <a:r>
              <a:rPr lang="it-IT" sz="2700" dirty="0" smtClean="0"/>
              <a:t>è </a:t>
            </a:r>
            <a:r>
              <a:rPr lang="it-IT" sz="2700" dirty="0"/>
              <a:t>lo stesso che ha rilasciato la certificazione unica dei redditi per l'anno precedente, il beneficiario attesta per iscritto l'importo del reddito di lavoro dipendente conseguito nel medesimo anno. </a:t>
            </a:r>
          </a:p>
        </p:txBody>
      </p:sp>
      <p:sp>
        <p:nvSpPr>
          <p:cNvPr id="7" name="Rettangolo 6"/>
          <p:cNvSpPr/>
          <p:nvPr/>
        </p:nvSpPr>
        <p:spPr>
          <a:xfrm>
            <a:off x="467544" y="476672"/>
            <a:ext cx="7344816" cy="1077218"/>
          </a:xfrm>
          <a:prstGeom prst="rect">
            <a:avLst/>
          </a:prstGeom>
        </p:spPr>
        <p:txBody>
          <a:bodyPr wrap="square">
            <a:spAutoFit/>
          </a:bodyPr>
          <a:lstStyle/>
          <a:p>
            <a:pPr algn="ctr"/>
            <a:r>
              <a:rPr lang="it-IT" sz="3200" b="1" dirty="0"/>
              <a:t>LEGGE 28 dicembre 2015, n. </a:t>
            </a:r>
            <a:r>
              <a:rPr lang="it-IT" sz="3200" b="1" dirty="0" smtClean="0"/>
              <a:t>208</a:t>
            </a:r>
          </a:p>
          <a:p>
            <a:pPr algn="ctr"/>
            <a:r>
              <a:rPr lang="it-IT" sz="3200" b="1" dirty="0" smtClean="0"/>
              <a:t>c.d. Legge di Stabilità</a:t>
            </a:r>
            <a:r>
              <a:rPr lang="it-IT" sz="3200" b="1" dirty="0"/>
              <a:t>  </a:t>
            </a:r>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11248742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a:xfrm>
            <a:off x="535260" y="1270298"/>
            <a:ext cx="8229600" cy="5327054"/>
          </a:xfrm>
        </p:spPr>
        <p:txBody>
          <a:bodyPr>
            <a:noAutofit/>
          </a:bodyPr>
          <a:lstStyle/>
          <a:p>
            <a:pPr marL="0" indent="0" algn="just">
              <a:buNone/>
            </a:pPr>
            <a:r>
              <a:rPr lang="it-IT" sz="2153" dirty="0"/>
              <a:t>187. Ai fini dell'applicazione delle disposizioni di cui ai commi da 182 a 191, le somme e i valori di cui ai commi 182 e 184 devono essere </a:t>
            </a:r>
            <a:r>
              <a:rPr lang="it-IT" sz="2153" b="1" u="sng" dirty="0"/>
              <a:t>erogati in esecuzione dei contratti aziendali o territoriali</a:t>
            </a:r>
            <a:r>
              <a:rPr lang="it-IT" sz="2153" dirty="0"/>
              <a:t> di cui all'articolo 51 del decreto legislativo 15 giugno 2015, n. 81. </a:t>
            </a:r>
            <a:endParaRPr lang="it-IT" sz="2153" dirty="0" smtClean="0"/>
          </a:p>
          <a:p>
            <a:pPr marL="0" indent="0" algn="just">
              <a:buNone/>
            </a:pPr>
            <a:r>
              <a:rPr lang="it-IT" sz="2153" dirty="0" smtClean="0"/>
              <a:t>188</a:t>
            </a:r>
            <a:r>
              <a:rPr lang="it-IT" sz="2153" dirty="0"/>
              <a:t>. </a:t>
            </a:r>
            <a:r>
              <a:rPr lang="it-IT" sz="2153" b="1" u="sng" dirty="0"/>
              <a:t>Con decreto del Ministro del lavoro e delle politiche sociali</a:t>
            </a:r>
            <a:r>
              <a:rPr lang="it-IT" sz="2153" dirty="0"/>
              <a:t>, di concerto con il Ministro dell'economia e delle finanze, da emanare entro sessanta giorni dalla data di entrata in vigore della presente legge, </a:t>
            </a:r>
            <a:r>
              <a:rPr lang="it-IT" sz="2153" b="1" u="sng" dirty="0"/>
              <a:t>sono stabiliti i criteri di misurazione degli incrementi di </a:t>
            </a:r>
            <a:r>
              <a:rPr lang="it-IT" sz="2153" b="1" u="sng" dirty="0" smtClean="0"/>
              <a:t>produttività, redditività, qualità, </a:t>
            </a:r>
            <a:r>
              <a:rPr lang="it-IT" sz="2153" b="1" u="sng" dirty="0"/>
              <a:t>efficienza ed innovazione</a:t>
            </a:r>
            <a:r>
              <a:rPr lang="it-IT" sz="2153" dirty="0"/>
              <a:t> di cui al comma 182 </a:t>
            </a:r>
            <a:r>
              <a:rPr lang="it-IT" sz="2153" b="1" u="sng" dirty="0" smtClean="0"/>
              <a:t>nonché </a:t>
            </a:r>
            <a:r>
              <a:rPr lang="it-IT" sz="2153" b="1" u="sng" dirty="0"/>
              <a:t>le </a:t>
            </a:r>
            <a:r>
              <a:rPr lang="it-IT" sz="2153" b="1" u="sng" dirty="0" smtClean="0"/>
              <a:t>modalità' </a:t>
            </a:r>
            <a:r>
              <a:rPr lang="it-IT" sz="2153" b="1" u="sng" dirty="0"/>
              <a:t>attuative </a:t>
            </a:r>
            <a:r>
              <a:rPr lang="it-IT" sz="2153" dirty="0"/>
              <a:t>delle previsioni contenute nei commi da 182 a 191, compresi gli strumenti e le </a:t>
            </a:r>
            <a:r>
              <a:rPr lang="it-IT" sz="2153" dirty="0" smtClean="0"/>
              <a:t>modalità </a:t>
            </a:r>
            <a:r>
              <a:rPr lang="it-IT" sz="2153" dirty="0"/>
              <a:t>di partecipazione all'organizzazione del lavoro, di cui al comma 189. Il decreto prevede </a:t>
            </a:r>
            <a:r>
              <a:rPr lang="it-IT" sz="2153" dirty="0" smtClean="0"/>
              <a:t>altresì </a:t>
            </a:r>
            <a:r>
              <a:rPr lang="it-IT" sz="2153" dirty="0"/>
              <a:t>le </a:t>
            </a:r>
            <a:r>
              <a:rPr lang="it-IT" sz="2153" b="1" u="sng" dirty="0" smtClean="0"/>
              <a:t>modalità </a:t>
            </a:r>
            <a:r>
              <a:rPr lang="it-IT" sz="2153" b="1" u="sng" dirty="0"/>
              <a:t>del monitoraggio dei contratti aziendali o territoriali </a:t>
            </a:r>
            <a:r>
              <a:rPr lang="it-IT" sz="2153" dirty="0"/>
              <a:t>di cui al comma 187. </a:t>
            </a:r>
          </a:p>
        </p:txBody>
      </p:sp>
      <p:sp>
        <p:nvSpPr>
          <p:cNvPr id="7" name="Rettangolo 6"/>
          <p:cNvSpPr/>
          <p:nvPr/>
        </p:nvSpPr>
        <p:spPr>
          <a:xfrm>
            <a:off x="391096" y="226864"/>
            <a:ext cx="7344816" cy="1077218"/>
          </a:xfrm>
          <a:prstGeom prst="rect">
            <a:avLst/>
          </a:prstGeom>
        </p:spPr>
        <p:txBody>
          <a:bodyPr wrap="square">
            <a:spAutoFit/>
          </a:bodyPr>
          <a:lstStyle/>
          <a:p>
            <a:pPr algn="ctr"/>
            <a:r>
              <a:rPr lang="it-IT" sz="3200" b="1" dirty="0"/>
              <a:t>LEGGE 28 dicembre 2015, n. </a:t>
            </a:r>
            <a:r>
              <a:rPr lang="it-IT" sz="3200" b="1" dirty="0" smtClean="0"/>
              <a:t>208</a:t>
            </a:r>
          </a:p>
          <a:p>
            <a:pPr algn="ctr"/>
            <a:r>
              <a:rPr lang="it-IT" sz="3200" b="1" dirty="0" smtClean="0"/>
              <a:t>c.d. Legge di Stabilità</a:t>
            </a:r>
            <a:r>
              <a:rPr lang="it-IT" sz="3200" b="1" dirty="0"/>
              <a:t>  </a:t>
            </a:r>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11248742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b="1" dirty="0" smtClean="0"/>
              <a:t/>
            </a:r>
            <a:br>
              <a:rPr lang="it-IT" sz="4000" b="1" dirty="0" smtClean="0"/>
            </a:br>
            <a:r>
              <a:rPr lang="it-IT" sz="3600" b="1" dirty="0" smtClean="0">
                <a:latin typeface="+mn-lt"/>
              </a:rPr>
              <a:t>LEGGE </a:t>
            </a:r>
            <a:r>
              <a:rPr lang="it-IT" sz="3600" b="1" dirty="0">
                <a:latin typeface="+mn-lt"/>
              </a:rPr>
              <a:t>28 dicembre 2015, n. 208</a:t>
            </a:r>
            <a:br>
              <a:rPr lang="it-IT" sz="3600" b="1" dirty="0">
                <a:latin typeface="+mn-lt"/>
              </a:rPr>
            </a:br>
            <a:r>
              <a:rPr lang="it-IT" sz="3600" b="1" dirty="0">
                <a:latin typeface="+mn-lt"/>
              </a:rPr>
              <a:t>c.d. Legge di Stabilità </a:t>
            </a:r>
            <a:r>
              <a:rPr lang="it-IT" b="1" dirty="0"/>
              <a:t> </a:t>
            </a:r>
            <a:br>
              <a:rPr lang="it-IT" b="1" dirty="0"/>
            </a:br>
            <a:endParaRPr lang="it-IT" dirty="0"/>
          </a:p>
        </p:txBody>
      </p:sp>
      <p:sp>
        <p:nvSpPr>
          <p:cNvPr id="4" name="Segnaposto piè di pagina 3"/>
          <p:cNvSpPr>
            <a:spLocks noGrp="1"/>
          </p:cNvSpPr>
          <p:nvPr>
            <p:ph type="ftr" sz="quarter" idx="11"/>
          </p:nvPr>
        </p:nvSpPr>
        <p:spPr/>
        <p:txBody>
          <a:bodyPr/>
          <a:lstStyle/>
          <a:p>
            <a:r>
              <a:rPr lang="it-IT" smtClean="0"/>
              <a:t>Studio Ass.to - Barillari  - Lapolla - Cavalleri</a:t>
            </a:r>
            <a:endParaRPr lang="it-IT"/>
          </a:p>
        </p:txBody>
      </p:sp>
      <p:sp>
        <p:nvSpPr>
          <p:cNvPr id="5" name="Rectangle 1"/>
          <p:cNvSpPr>
            <a:spLocks noGrp="1" noChangeArrowheads="1"/>
          </p:cNvSpPr>
          <p:nvPr>
            <p:ph idx="1"/>
          </p:nvPr>
        </p:nvSpPr>
        <p:spPr bwMode="auto">
          <a:xfrm>
            <a:off x="457200" y="1785689"/>
            <a:ext cx="8229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eaLnBrk="0" fontAlgn="base" hangingPunct="0">
              <a:lnSpc>
                <a:spcPct val="100000"/>
              </a:lnSpc>
              <a:spcBef>
                <a:spcPct val="0"/>
              </a:spcBef>
              <a:spcAft>
                <a:spcPct val="0"/>
              </a:spcAft>
              <a:buClrTx/>
              <a:buSzTx/>
              <a:buNone/>
              <a:tabLst/>
            </a:pPr>
            <a:r>
              <a:rPr lang="it-IT" altLang="it-IT" sz="2400" dirty="0"/>
              <a:t>188. Con decreto del Ministro del lavoro e delle politiche sociali, di concerto con il Ministro dell'economia e delle finanze, da emanare entro sessanta giorni dalla data di entrata in vigore della presente legge, sono stabiliti i criteri di misurazione degli incrementi di </a:t>
            </a:r>
            <a:r>
              <a:rPr lang="it-IT" altLang="it-IT" sz="2400" dirty="0" smtClean="0"/>
              <a:t>produttività, redditività, qualità, </a:t>
            </a:r>
            <a:r>
              <a:rPr lang="it-IT" altLang="it-IT" sz="2400" dirty="0"/>
              <a:t>efficienza ed innovazione di cui al comma 182 </a:t>
            </a:r>
            <a:r>
              <a:rPr lang="it-IT" altLang="it-IT" sz="2400" dirty="0" smtClean="0"/>
              <a:t>nonché </a:t>
            </a:r>
            <a:r>
              <a:rPr lang="it-IT" altLang="it-IT" sz="2400" dirty="0"/>
              <a:t>le </a:t>
            </a:r>
            <a:r>
              <a:rPr lang="it-IT" altLang="it-IT" sz="2400" dirty="0" smtClean="0"/>
              <a:t>modalità </a:t>
            </a:r>
            <a:r>
              <a:rPr lang="it-IT" altLang="it-IT" sz="2400" dirty="0"/>
              <a:t>attuative delle previsioni contenute nei commi da 182 a 191, compresi gli strumenti e le </a:t>
            </a:r>
            <a:r>
              <a:rPr lang="it-IT" altLang="it-IT" sz="2400" dirty="0" smtClean="0"/>
              <a:t>modalità </a:t>
            </a:r>
            <a:r>
              <a:rPr lang="it-IT" altLang="it-IT" sz="2400" dirty="0"/>
              <a:t>di partecipazione all'organizzazione del lavoro, di cui al comma 189. Il decreto prevede </a:t>
            </a:r>
            <a:r>
              <a:rPr lang="it-IT" altLang="it-IT" sz="2400" dirty="0" smtClean="0"/>
              <a:t>altresì </a:t>
            </a:r>
            <a:r>
              <a:rPr lang="it-IT" altLang="it-IT" sz="2400" dirty="0"/>
              <a:t>le </a:t>
            </a:r>
            <a:r>
              <a:rPr lang="it-IT" altLang="it-IT" sz="2400" dirty="0" smtClean="0"/>
              <a:t>modalità </a:t>
            </a:r>
            <a:r>
              <a:rPr lang="it-IT" altLang="it-IT" sz="2400" dirty="0"/>
              <a:t>del monitoraggio dei contratti aziendali o territoriali di cui al comma 187. </a:t>
            </a: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8544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p:txBody>
          <a:bodyPr/>
          <a:lstStyle/>
          <a:p>
            <a:pPr marL="0" indent="0" algn="just">
              <a:buNone/>
            </a:pPr>
            <a:endParaRPr lang="it-IT" dirty="0" smtClean="0"/>
          </a:p>
          <a:p>
            <a:pPr marL="0" indent="0" algn="just">
              <a:buNone/>
            </a:pPr>
            <a:r>
              <a:rPr lang="it-IT" sz="2800" dirty="0" smtClean="0"/>
              <a:t>189</a:t>
            </a:r>
            <a:r>
              <a:rPr lang="it-IT" sz="2800" dirty="0"/>
              <a:t>. Il limite di cui al comma 182 </a:t>
            </a:r>
            <a:r>
              <a:rPr lang="it-IT" sz="2800" dirty="0" smtClean="0"/>
              <a:t>è </a:t>
            </a:r>
            <a:r>
              <a:rPr lang="it-IT" sz="2800" dirty="0"/>
              <a:t>aumentato fino ad un importo non superiore a </a:t>
            </a:r>
            <a:r>
              <a:rPr lang="it-IT" sz="2800" b="1" u="sng" dirty="0" smtClean="0"/>
              <a:t>€ 2.500 (variazione nel 2017) </a:t>
            </a:r>
            <a:r>
              <a:rPr lang="it-IT" sz="2800" dirty="0"/>
              <a:t>per le aziende che </a:t>
            </a:r>
            <a:r>
              <a:rPr lang="it-IT" sz="2800" b="1" u="sng" dirty="0"/>
              <a:t>coinvolgono pariteticamente i lavoratori nell'organizzazione del lavoro</a:t>
            </a:r>
            <a:r>
              <a:rPr lang="it-IT" sz="2800" dirty="0"/>
              <a:t>, con le </a:t>
            </a:r>
            <a:r>
              <a:rPr lang="it-IT" sz="2800" dirty="0" smtClean="0"/>
              <a:t>modalità </a:t>
            </a:r>
            <a:r>
              <a:rPr lang="it-IT" sz="2800" dirty="0"/>
              <a:t>specificate nel decreto di cui al comma 188. </a:t>
            </a:r>
          </a:p>
        </p:txBody>
      </p:sp>
      <p:sp>
        <p:nvSpPr>
          <p:cNvPr id="7" name="Rettangolo 6"/>
          <p:cNvSpPr/>
          <p:nvPr/>
        </p:nvSpPr>
        <p:spPr>
          <a:xfrm>
            <a:off x="467544" y="476672"/>
            <a:ext cx="7344816" cy="1077218"/>
          </a:xfrm>
          <a:prstGeom prst="rect">
            <a:avLst/>
          </a:prstGeom>
        </p:spPr>
        <p:txBody>
          <a:bodyPr wrap="square">
            <a:spAutoFit/>
          </a:bodyPr>
          <a:lstStyle/>
          <a:p>
            <a:pPr algn="ctr"/>
            <a:r>
              <a:rPr lang="it-IT" sz="3200" b="1" dirty="0"/>
              <a:t>LEGGE 28 dicembre 2015, n. </a:t>
            </a:r>
            <a:r>
              <a:rPr lang="it-IT" sz="3200" b="1" dirty="0" smtClean="0"/>
              <a:t>208</a:t>
            </a:r>
          </a:p>
          <a:p>
            <a:pPr algn="ctr"/>
            <a:r>
              <a:rPr lang="it-IT" sz="3200" b="1" dirty="0" smtClean="0"/>
              <a:t>c.d. Legge di Stabilità</a:t>
            </a:r>
            <a:r>
              <a:rPr lang="it-IT" sz="3200" b="1" dirty="0"/>
              <a:t>  </a:t>
            </a:r>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11248742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p:txBody>
          <a:bodyPr>
            <a:normAutofit fontScale="85000" lnSpcReduction="10000"/>
          </a:bodyPr>
          <a:lstStyle/>
          <a:p>
            <a:pPr marL="0" indent="0" algn="just">
              <a:buNone/>
            </a:pPr>
            <a:endParaRPr lang="it-IT" dirty="0" smtClean="0"/>
          </a:p>
          <a:p>
            <a:pPr marL="0" indent="0" algn="just">
              <a:buNone/>
            </a:pPr>
            <a:r>
              <a:rPr lang="it-IT" dirty="0" smtClean="0"/>
              <a:t>…tali </a:t>
            </a:r>
            <a:r>
              <a:rPr lang="it-IT" dirty="0"/>
              <a:t>criteri “possono” consistere nell’aumento della produzione o di risparmi dei fattori produttivi ovvero nel miglioramento della qualità dei prodotti e dei processi, anche attraverso la riorganizzazione dell’orario di lavoro non straordinario o il ricorso al lavoro agile quale modalità di esecuzione del rapporto di lavoro subordinato, rispetto ad un periodo congruo definito dall’accordo, il cui raggiungimento sia verificabile in modo obiettivo attraverso il riscontro di indicatori numerici o di altro genere appositamente individuati </a:t>
            </a:r>
          </a:p>
        </p:txBody>
      </p:sp>
      <p:sp>
        <p:nvSpPr>
          <p:cNvPr id="3" name="Rettangolo 2"/>
          <p:cNvSpPr/>
          <p:nvPr/>
        </p:nvSpPr>
        <p:spPr>
          <a:xfrm>
            <a:off x="323528" y="434846"/>
            <a:ext cx="7342183" cy="1077218"/>
          </a:xfrm>
          <a:prstGeom prst="rect">
            <a:avLst/>
          </a:prstGeom>
        </p:spPr>
        <p:txBody>
          <a:bodyPr wrap="square">
            <a:spAutoFit/>
          </a:bodyPr>
          <a:lstStyle/>
          <a:p>
            <a:pPr algn="ctr"/>
            <a:r>
              <a:rPr lang="it-IT" sz="3200" b="1" dirty="0"/>
              <a:t>Decreto Interministeriale 25 marzo </a:t>
            </a:r>
            <a:r>
              <a:rPr lang="it-IT" sz="3200" b="1" dirty="0" smtClean="0"/>
              <a:t>2016 </a:t>
            </a:r>
          </a:p>
          <a:p>
            <a:pPr algn="ctr"/>
            <a:r>
              <a:rPr lang="it-IT" sz="3200" b="1" dirty="0" smtClean="0"/>
              <a:t> pubblicato il 16 maggio 2016</a:t>
            </a:r>
            <a:endParaRPr lang="it-IT" sz="3200" b="1"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11248742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p:txBody>
          <a:bodyPr>
            <a:normAutofit/>
          </a:bodyPr>
          <a:lstStyle/>
          <a:p>
            <a:pPr marL="0" indent="0" algn="just">
              <a:buNone/>
            </a:pPr>
            <a:endParaRPr lang="it-IT" dirty="0" smtClean="0"/>
          </a:p>
          <a:p>
            <a:pPr marL="0" indent="0" algn="just">
              <a:buNone/>
            </a:pPr>
            <a:r>
              <a:rPr lang="it-IT" dirty="0" smtClean="0"/>
              <a:t>…</a:t>
            </a:r>
            <a:r>
              <a:rPr lang="it-IT" dirty="0"/>
              <a:t>Il decreto interministeriale poi demanda ai contratti territoriali o aziendali la scelta di individuare in dettaglio tali criteri di misurazione in relazione alle peculiarità dei settori di appartenenza, consentendo di andare anche oltre i criteri fissati dal medesimo decreto </a:t>
            </a:r>
          </a:p>
        </p:txBody>
      </p:sp>
      <p:sp>
        <p:nvSpPr>
          <p:cNvPr id="3" name="Rettangolo 2"/>
          <p:cNvSpPr/>
          <p:nvPr/>
        </p:nvSpPr>
        <p:spPr>
          <a:xfrm>
            <a:off x="323528" y="434846"/>
            <a:ext cx="7342183" cy="1077218"/>
          </a:xfrm>
          <a:prstGeom prst="rect">
            <a:avLst/>
          </a:prstGeom>
        </p:spPr>
        <p:txBody>
          <a:bodyPr wrap="square">
            <a:spAutoFit/>
          </a:bodyPr>
          <a:lstStyle/>
          <a:p>
            <a:pPr algn="ctr"/>
            <a:r>
              <a:rPr lang="it-IT" sz="3200" b="1" dirty="0"/>
              <a:t>Decreto Interministeriale 25 marzo </a:t>
            </a:r>
            <a:r>
              <a:rPr lang="it-IT" sz="3200" b="1" dirty="0" smtClean="0"/>
              <a:t>2016 </a:t>
            </a:r>
          </a:p>
          <a:p>
            <a:pPr algn="ctr"/>
            <a:r>
              <a:rPr lang="it-IT" sz="3200" b="1" dirty="0" smtClean="0"/>
              <a:t> pubblicato il 16 maggio 2016</a:t>
            </a:r>
            <a:endParaRPr lang="it-IT" sz="3200" b="1"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30870015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p:txBody>
          <a:bodyPr>
            <a:normAutofit fontScale="92500"/>
          </a:bodyPr>
          <a:lstStyle/>
          <a:p>
            <a:pPr algn="ctr">
              <a:buFontTx/>
              <a:buChar char="-"/>
            </a:pPr>
            <a:r>
              <a:rPr lang="it-IT" b="1" u="sng" dirty="0" smtClean="0"/>
              <a:t>Detassazione lavoro agile </a:t>
            </a:r>
            <a:r>
              <a:rPr lang="it-IT" b="1" dirty="0" smtClean="0"/>
              <a:t>– </a:t>
            </a:r>
          </a:p>
          <a:p>
            <a:pPr marL="0" indent="0" algn="just">
              <a:buNone/>
            </a:pPr>
            <a:r>
              <a:rPr lang="it-IT" dirty="0" smtClean="0"/>
              <a:t>È entrata in vigore il 14 giugno 2017 la legge che regolamenta il lavoro autonomo ed il </a:t>
            </a:r>
            <a:r>
              <a:rPr lang="it-IT" dirty="0"/>
              <a:t>lavoro </a:t>
            </a:r>
            <a:r>
              <a:rPr lang="it-IT" dirty="0" smtClean="0"/>
              <a:t>agile dove, al comma 6, è previsto </a:t>
            </a:r>
            <a:r>
              <a:rPr lang="it-IT" dirty="0"/>
              <a:t>che </a:t>
            </a:r>
            <a:r>
              <a:rPr lang="it-IT" dirty="0" smtClean="0"/>
              <a:t>“</a:t>
            </a:r>
            <a:r>
              <a:rPr lang="it-IT" i="1" dirty="0" smtClean="0"/>
              <a:t>gli </a:t>
            </a:r>
            <a:r>
              <a:rPr lang="it-IT" i="1" dirty="0"/>
              <a:t>incentivi di carattere fiscale e contributivo </a:t>
            </a:r>
            <a:r>
              <a:rPr lang="it-IT" i="1" dirty="0" smtClean="0"/>
              <a:t>eventualmente riconosciuti </a:t>
            </a:r>
            <a:r>
              <a:rPr lang="it-IT" i="1" dirty="0"/>
              <a:t>in relazione agli incrementi di </a:t>
            </a:r>
            <a:r>
              <a:rPr lang="it-IT" i="1" dirty="0" smtClean="0"/>
              <a:t>produttività ed efficienza </a:t>
            </a:r>
            <a:r>
              <a:rPr lang="it-IT" i="1" dirty="0"/>
              <a:t>del lavoro subordinato sono applicabili anche </a:t>
            </a:r>
            <a:r>
              <a:rPr lang="it-IT" i="1" dirty="0" smtClean="0"/>
              <a:t>quando l'attività </a:t>
            </a:r>
            <a:r>
              <a:rPr lang="it-IT" i="1" dirty="0"/>
              <a:t>lavorativa sia prestata in </a:t>
            </a:r>
            <a:r>
              <a:rPr lang="it-IT" i="1" dirty="0" smtClean="0"/>
              <a:t>modalità </a:t>
            </a:r>
            <a:r>
              <a:rPr lang="it-IT" i="1" dirty="0"/>
              <a:t>di lavoro </a:t>
            </a:r>
            <a:r>
              <a:rPr lang="it-IT" i="1" dirty="0" smtClean="0"/>
              <a:t>agile</a:t>
            </a:r>
            <a:r>
              <a:rPr lang="it-IT" dirty="0" smtClean="0"/>
              <a:t>”</a:t>
            </a:r>
            <a:r>
              <a:rPr lang="it-IT" i="1" dirty="0" smtClean="0"/>
              <a:t>.</a:t>
            </a:r>
            <a:endParaRPr lang="it-IT" i="1" dirty="0"/>
          </a:p>
        </p:txBody>
      </p:sp>
      <p:sp>
        <p:nvSpPr>
          <p:cNvPr id="4" name="Rettangolo 3"/>
          <p:cNvSpPr/>
          <p:nvPr/>
        </p:nvSpPr>
        <p:spPr>
          <a:xfrm>
            <a:off x="611560" y="548680"/>
            <a:ext cx="6984776" cy="584775"/>
          </a:xfrm>
          <a:prstGeom prst="rect">
            <a:avLst/>
          </a:prstGeom>
        </p:spPr>
        <p:txBody>
          <a:bodyPr wrap="square">
            <a:spAutoFit/>
          </a:bodyPr>
          <a:lstStyle/>
          <a:p>
            <a:pPr algn="ctr"/>
            <a:r>
              <a:rPr lang="it-IT" sz="3200" b="1" dirty="0" smtClean="0"/>
              <a:t>Legge </a:t>
            </a:r>
            <a:r>
              <a:rPr lang="it-IT" sz="3200" b="1" dirty="0"/>
              <a:t>22 maggio 2017, n. 81</a:t>
            </a:r>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21475854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p:txBody>
          <a:bodyPr>
            <a:normAutofit fontScale="85000" lnSpcReduction="10000"/>
          </a:bodyPr>
          <a:lstStyle/>
          <a:p>
            <a:pPr marL="0" indent="0" algn="just">
              <a:buNone/>
            </a:pPr>
            <a:r>
              <a:rPr lang="it-IT" dirty="0"/>
              <a:t>Il comma 182 stabilisce che possono essere oggetto di detassazione anche le “le somme erogate sotto forma di partecipazione agli utili dell'impresa”. </a:t>
            </a:r>
          </a:p>
          <a:p>
            <a:pPr marL="0" indent="0" algn="just">
              <a:buNone/>
            </a:pPr>
            <a:r>
              <a:rPr lang="it-IT" dirty="0"/>
              <a:t>Il decreto precisa che tale previsione deve intendersi riferita alla possibilità di riconoscere delle somme aggiuntive in relazione agli utili di bilancio previsto dall’art. 2102 del c.c.: se non diversamente stabilito la partecipazione agli utili è </a:t>
            </a:r>
            <a:r>
              <a:rPr lang="it-IT" dirty="0" smtClean="0"/>
              <a:t>determinata </a:t>
            </a:r>
            <a:r>
              <a:rPr lang="it-IT" dirty="0"/>
              <a:t>in base agli utili netti dell'impresa e, per le imprese soggette alla pubblicazione del bilancio, in base agli utili netti risultanti dal bilancio regolarmente approvato e pubblicato. </a:t>
            </a:r>
            <a:endParaRPr lang="it-IT" dirty="0" smtClean="0"/>
          </a:p>
        </p:txBody>
      </p:sp>
      <p:sp>
        <p:nvSpPr>
          <p:cNvPr id="3" name="Rettangolo 2"/>
          <p:cNvSpPr/>
          <p:nvPr/>
        </p:nvSpPr>
        <p:spPr>
          <a:xfrm>
            <a:off x="323527" y="727233"/>
            <a:ext cx="7342183" cy="584775"/>
          </a:xfrm>
          <a:prstGeom prst="rect">
            <a:avLst/>
          </a:prstGeom>
        </p:spPr>
        <p:txBody>
          <a:bodyPr wrap="square">
            <a:spAutoFit/>
          </a:bodyPr>
          <a:lstStyle/>
          <a:p>
            <a:pPr algn="ctr"/>
            <a:r>
              <a:rPr lang="it-IT" sz="3200" b="1" dirty="0" smtClean="0"/>
              <a:t>Partecipazione agli utili d’impresa</a:t>
            </a:r>
            <a:endParaRPr lang="it-IT" sz="3200" b="1"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23005019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a:xfrm>
            <a:off x="461297" y="1353899"/>
            <a:ext cx="8229600" cy="4883413"/>
          </a:xfrm>
        </p:spPr>
        <p:txBody>
          <a:bodyPr>
            <a:noAutofit/>
          </a:bodyPr>
          <a:lstStyle/>
          <a:p>
            <a:pPr marL="0" indent="0" algn="just">
              <a:buNone/>
            </a:pPr>
            <a:r>
              <a:rPr lang="it-IT" sz="2100" dirty="0"/>
              <a:t>Il comma 189 prevede che l’importo delle somme agevolate sia incrementato a </a:t>
            </a:r>
            <a:r>
              <a:rPr lang="it-IT" sz="2100" dirty="0" smtClean="0"/>
              <a:t>€ 2.500 (variazione nel 2017)  </a:t>
            </a:r>
            <a:r>
              <a:rPr lang="it-IT" sz="2100" dirty="0"/>
              <a:t>per ciascun periodo di imposta, qualora i contratti collettivi individuino strumenti e modalità di coinvolgimento paritetico dei lavoratori nell’organizzazione del lavoro. </a:t>
            </a:r>
          </a:p>
          <a:p>
            <a:pPr marL="0" indent="0" algn="just">
              <a:buNone/>
            </a:pPr>
            <a:r>
              <a:rPr lang="it-IT" sz="2100" dirty="0"/>
              <a:t>Il decreto interministeriale ha precisato che tale circostanza è da realizzarsi attraverso un piano che stabilisca, a titolo esemplificativo, la costituzione di gruppi di lavoro nei quali operano responsabili aziendali e lavoratori finalizzati al miglioramento o all’innovazione di aree produttive o sistemi di produzione e che prevedano strutture permanenti di consultazione e monitoraggio degli obiettivi da perseguire e delle risorse necessarie, nonché la predisposizione di rapporti periodici che illustrino le attività svolte e i risultati raggiunti. </a:t>
            </a:r>
          </a:p>
          <a:p>
            <a:pPr marL="0" indent="0" algn="just">
              <a:buNone/>
            </a:pPr>
            <a:r>
              <a:rPr lang="it-IT" sz="2100" dirty="0"/>
              <a:t>Non rientrano in questo ambito gruppi di lavoro di semplice consultazione, addestramento o formazione. </a:t>
            </a:r>
            <a:endParaRPr lang="it-IT" sz="2100" dirty="0" smtClean="0"/>
          </a:p>
        </p:txBody>
      </p:sp>
      <p:sp>
        <p:nvSpPr>
          <p:cNvPr id="3" name="Rettangolo 2"/>
          <p:cNvSpPr/>
          <p:nvPr/>
        </p:nvSpPr>
        <p:spPr>
          <a:xfrm>
            <a:off x="683568" y="193080"/>
            <a:ext cx="7342183" cy="1077218"/>
          </a:xfrm>
          <a:prstGeom prst="rect">
            <a:avLst/>
          </a:prstGeom>
        </p:spPr>
        <p:txBody>
          <a:bodyPr wrap="square">
            <a:spAutoFit/>
          </a:bodyPr>
          <a:lstStyle/>
          <a:p>
            <a:endParaRPr lang="it-IT" sz="3200" dirty="0"/>
          </a:p>
          <a:p>
            <a:r>
              <a:rPr lang="it-IT" sz="3200" b="1" dirty="0"/>
              <a:t>Coinvolgimento paritetico dei lavoratori </a:t>
            </a:r>
            <a:endParaRPr lang="it-IT" sz="3200"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7421302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conte\Desktop\siti-logo-wki%20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165304"/>
            <a:ext cx="2095500" cy="381000"/>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piè di pagina 8"/>
          <p:cNvSpPr txBox="1">
            <a:spLocks/>
          </p:cNvSpPr>
          <p:nvPr/>
        </p:nvSpPr>
        <p:spPr>
          <a:xfrm>
            <a:off x="2275012" y="6334790"/>
            <a:ext cx="5093464"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800" dirty="0" smtClean="0">
                <a:latin typeface="Palatino Linotype" panose="02040502050505030304" pitchFamily="18" charset="0"/>
              </a:rPr>
              <a:t>Studio Ass.to - </a:t>
            </a:r>
            <a:r>
              <a:rPr lang="it-IT" sz="1800" dirty="0" err="1" smtClean="0">
                <a:latin typeface="Palatino Linotype" panose="02040502050505030304" pitchFamily="18" charset="0"/>
              </a:rPr>
              <a:t>Barillari</a:t>
            </a:r>
            <a:r>
              <a:rPr lang="it-IT" sz="1800" dirty="0" smtClean="0">
                <a:latin typeface="Palatino Linotype" panose="02040502050505030304" pitchFamily="18" charset="0"/>
              </a:rPr>
              <a:t>  - </a:t>
            </a:r>
            <a:r>
              <a:rPr lang="it-IT" sz="1800" dirty="0" err="1" smtClean="0">
                <a:latin typeface="Palatino Linotype" panose="02040502050505030304" pitchFamily="18" charset="0"/>
              </a:rPr>
              <a:t>Lapolla</a:t>
            </a:r>
            <a:r>
              <a:rPr lang="it-IT" sz="1800" dirty="0" smtClean="0">
                <a:latin typeface="Palatino Linotype" panose="02040502050505030304" pitchFamily="18" charset="0"/>
              </a:rPr>
              <a:t> - </a:t>
            </a:r>
            <a:r>
              <a:rPr lang="it-IT" sz="1800" dirty="0" err="1" smtClean="0">
                <a:latin typeface="Palatino Linotype" panose="02040502050505030304" pitchFamily="18" charset="0"/>
              </a:rPr>
              <a:t>Cavalleri</a:t>
            </a:r>
            <a:endParaRPr lang="it-IT" sz="1800" dirty="0">
              <a:latin typeface="Palatino Linotype" panose="02040502050505030304" pitchFamily="18" charset="0"/>
            </a:endParaRPr>
          </a:p>
        </p:txBody>
      </p:sp>
      <p:pic>
        <p:nvPicPr>
          <p:cNvPr id="1026" name="Picture 2" descr="C:\Users\conte\Desktop\AutocerDeta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0"/>
            <a:ext cx="76328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8742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b="1" dirty="0" smtClean="0">
                <a:latin typeface="+mn-lt"/>
                <a:cs typeface="Times New Roman" panose="02020603050405020304" pitchFamily="18" charset="0"/>
              </a:rPr>
              <a:t>La </a:t>
            </a:r>
            <a:r>
              <a:rPr lang="it-IT" b="1" dirty="0">
                <a:latin typeface="+mn-lt"/>
                <a:cs typeface="Times New Roman" panose="02020603050405020304" pitchFamily="18" charset="0"/>
              </a:rPr>
              <a:t>nascita della detassazione:</a:t>
            </a:r>
            <a:r>
              <a:rPr lang="it-IT" dirty="0">
                <a:latin typeface="+mn-lt"/>
              </a:rPr>
              <a:t/>
            </a:r>
            <a:br>
              <a:rPr lang="it-IT" dirty="0">
                <a:latin typeface="+mn-lt"/>
              </a:rPr>
            </a:br>
            <a:endParaRPr lang="it-IT" dirty="0">
              <a:latin typeface="+mn-lt"/>
            </a:endParaRPr>
          </a:p>
        </p:txBody>
      </p:sp>
      <p:sp>
        <p:nvSpPr>
          <p:cNvPr id="3" name="Segnaposto contenuto 2"/>
          <p:cNvSpPr>
            <a:spLocks noGrp="1"/>
          </p:cNvSpPr>
          <p:nvPr>
            <p:ph idx="1"/>
          </p:nvPr>
        </p:nvSpPr>
        <p:spPr/>
        <p:txBody>
          <a:bodyPr/>
          <a:lstStyle/>
          <a:p>
            <a:endParaRPr lang="it-IT" dirty="0"/>
          </a:p>
          <a:p>
            <a:pPr algn="just"/>
            <a:r>
              <a:rPr lang="it-IT" dirty="0" smtClean="0">
                <a:cs typeface="Times New Roman" panose="02020603050405020304" pitchFamily="18" charset="0"/>
              </a:rPr>
              <a:t>Consiglio Europeo di Lisbona 2000</a:t>
            </a:r>
          </a:p>
          <a:p>
            <a:pPr algn="just"/>
            <a:r>
              <a:rPr lang="it-IT" dirty="0" smtClean="0">
                <a:cs typeface="Times New Roman" panose="02020603050405020304" pitchFamily="18" charset="0"/>
              </a:rPr>
              <a:t>Decreto Legislativo n</a:t>
            </a:r>
            <a:r>
              <a:rPr lang="it-IT" dirty="0">
                <a:cs typeface="Times New Roman" panose="02020603050405020304" pitchFamily="18" charset="0"/>
              </a:rPr>
              <a:t>. 93/2008 </a:t>
            </a:r>
            <a:endParaRPr lang="it-IT" dirty="0" smtClean="0">
              <a:cs typeface="Times New Roman" panose="02020603050405020304" pitchFamily="18" charset="0"/>
            </a:endParaRPr>
          </a:p>
          <a:p>
            <a:pPr algn="just"/>
            <a:r>
              <a:rPr lang="it-IT" dirty="0" smtClean="0">
                <a:cs typeface="Times New Roman" panose="02020603050405020304" pitchFamily="18" charset="0"/>
              </a:rPr>
              <a:t>Circolare congiunta Agenzia Entrate e Ministero del Lavoro 49 dell’11 luglio 2008</a:t>
            </a:r>
            <a:endParaRPr lang="it-IT" dirty="0">
              <a:cs typeface="Times New Roman" panose="02020603050405020304" pitchFamily="18" charset="0"/>
            </a:endParaRPr>
          </a:p>
          <a:p>
            <a:pPr algn="just"/>
            <a:r>
              <a:rPr lang="it-IT" dirty="0">
                <a:cs typeface="Times New Roman" panose="02020603050405020304" pitchFamily="18" charset="0"/>
              </a:rPr>
              <a:t>Circolare congiunta Agenzia Entrate e Ministero del Lavoro 5</a:t>
            </a:r>
            <a:r>
              <a:rPr lang="it-IT" dirty="0" smtClean="0">
                <a:cs typeface="Times New Roman" panose="02020603050405020304" pitchFamily="18" charset="0"/>
              </a:rPr>
              <a:t>9 dell’22 ottobre 2008</a:t>
            </a:r>
          </a:p>
          <a:p>
            <a:endParaRPr lang="it-IT" dirty="0">
              <a:latin typeface="Times New Roman" panose="02020603050405020304" pitchFamily="18" charset="0"/>
              <a:cs typeface="Times New Roman" panose="02020603050405020304" pitchFamily="18" charset="0"/>
            </a:endParaRPr>
          </a:p>
          <a:p>
            <a:endParaRPr lang="it-IT" dirty="0"/>
          </a:p>
        </p:txBody>
      </p:sp>
      <p:sp>
        <p:nvSpPr>
          <p:cNvPr id="4" name="Segnaposto piè di pagina 3"/>
          <p:cNvSpPr>
            <a:spLocks noGrp="1"/>
          </p:cNvSpPr>
          <p:nvPr>
            <p:ph type="ftr" sz="quarter" idx="11"/>
          </p:nvPr>
        </p:nvSpPr>
        <p:spPr/>
        <p:txBody>
          <a:bodyPr/>
          <a:lstStyle/>
          <a:p>
            <a:r>
              <a:rPr lang="it-IT" dirty="0" smtClean="0"/>
              <a:t>Studio Ass.to - Barillari  - Lapolla - Cavalleri</a:t>
            </a:r>
            <a:endParaRPr lang="it-IT" dirty="0"/>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9352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a:xfrm>
            <a:off x="323528" y="1270298"/>
            <a:ext cx="8367369" cy="4609564"/>
          </a:xfrm>
        </p:spPr>
        <p:txBody>
          <a:bodyPr>
            <a:noAutofit/>
          </a:bodyPr>
          <a:lstStyle/>
          <a:p>
            <a:pPr marL="0" indent="0" algn="just">
              <a:buNone/>
            </a:pPr>
            <a:r>
              <a:rPr lang="it-IT" sz="2300" dirty="0"/>
              <a:t>Si ritiene che, come per il passato (</a:t>
            </a:r>
            <a:r>
              <a:rPr lang="it-IT" sz="2300" i="1" dirty="0"/>
              <a:t>cfr</a:t>
            </a:r>
            <a:r>
              <a:rPr lang="it-IT" sz="2300" dirty="0"/>
              <a:t>. circolare 3/E del 2011, paragrafo 3.1.), possono essere ammessi al beneficio di cui all’articolo 1, comma 182 della legge n.208 del 2015 anche i </a:t>
            </a:r>
            <a:r>
              <a:rPr lang="it-IT" sz="2300" b="1" u="sng" dirty="0"/>
              <a:t>ristorni ai soci lavoratori di cooperative</a:t>
            </a:r>
            <a:r>
              <a:rPr lang="it-IT" sz="2300" dirty="0"/>
              <a:t> di cui all’articolo 1 della legge 3 aprile 2001, n. 142 nella misura in cui siano conformi alle previsioni introdotte dalla legge di Stabilità per il 2016 e dal Decreto. La peculiarità dell’istituto del ristorno comporta che la cooperativa sia tenuta a depositare, in luogo del contratto, il verbale con il quale l’assemblea dei soci ha deliberato la distribuzione dei ristorni, secondo le modalità di cui all’articolo 5 del Decreto. Anche la distribuzione dei ristorni deve risultare dal modello di dichiarazione allegato al Decreto, attraverso la compilazione della sezione relativa alla partecipazione agli utili dell’impresa che, in questo caso, potrà essere utilizzata anche per i ristorni ai soci lavoratori di cooperative. </a:t>
            </a:r>
            <a:endParaRPr lang="it-IT" sz="2300" b="1" dirty="0" smtClean="0"/>
          </a:p>
        </p:txBody>
      </p:sp>
      <p:sp>
        <p:nvSpPr>
          <p:cNvPr id="4" name="Rettangolo 3"/>
          <p:cNvSpPr/>
          <p:nvPr/>
        </p:nvSpPr>
        <p:spPr>
          <a:xfrm>
            <a:off x="323528" y="635496"/>
            <a:ext cx="7488832" cy="461665"/>
          </a:xfrm>
          <a:prstGeom prst="rect">
            <a:avLst/>
          </a:prstGeom>
        </p:spPr>
        <p:txBody>
          <a:bodyPr wrap="square">
            <a:spAutoFit/>
          </a:bodyPr>
          <a:lstStyle/>
          <a:p>
            <a:pPr algn="just"/>
            <a:r>
              <a:rPr lang="it-IT" sz="2400" b="1" dirty="0"/>
              <a:t>Circolare Agenzia delle Entrate n. 28/E del 15 giugno 2016 </a:t>
            </a:r>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26609922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a:xfrm>
            <a:off x="461297" y="1270298"/>
            <a:ext cx="8229600" cy="5399062"/>
          </a:xfrm>
        </p:spPr>
        <p:txBody>
          <a:bodyPr>
            <a:noAutofit/>
          </a:bodyPr>
          <a:lstStyle/>
          <a:p>
            <a:pPr marL="0" indent="0" algn="just">
              <a:buNone/>
            </a:pPr>
            <a:r>
              <a:rPr lang="it-IT" sz="2400" dirty="0"/>
              <a:t>Il comma 187 stabilisce che ai fini dell'applicazione delle disposizioni in esame le somme e i valori devono essere erogati in esecuzione dei contratti aziendali o territoriali di cui all'articolo 51 del decreto legislativo 15 giugno 2015, n. 81. </a:t>
            </a:r>
          </a:p>
          <a:p>
            <a:pPr marL="0" indent="0" algn="just">
              <a:buNone/>
            </a:pPr>
            <a:r>
              <a:rPr lang="it-IT" sz="2400" dirty="0"/>
              <a:t>È necessario, dunque, che i contratti siano stipulati da associazioni sindacali comparativamente più rappresentative sul piano nazionale, o dalle loro rappresentanze sindacali aziendali ovvero dalla rappresentanza sindacale unitaria. </a:t>
            </a:r>
          </a:p>
          <a:p>
            <a:pPr marL="0" indent="0" algn="just">
              <a:buNone/>
            </a:pPr>
            <a:r>
              <a:rPr lang="it-IT" sz="2400" dirty="0"/>
              <a:t>L’accordo è sufficiente che sia sottoscritto anche da una sola associazione sindacale e non necessariamente da una pluralità di esse (la norma richiama “da” associazioni sindacali). </a:t>
            </a:r>
            <a:endParaRPr lang="it-IT" sz="2400" dirty="0" smtClean="0"/>
          </a:p>
          <a:p>
            <a:pPr marL="0" indent="0" algn="just">
              <a:buNone/>
            </a:pPr>
            <a:r>
              <a:rPr lang="it-IT" sz="2400" dirty="0" smtClean="0">
                <a:sym typeface="Wingdings" panose="05000000000000000000" pitchFamily="2" charset="2"/>
              </a:rPr>
              <a:t> </a:t>
            </a:r>
            <a:r>
              <a:rPr lang="it-IT" sz="2400" u="sng" dirty="0" smtClean="0">
                <a:sym typeface="Wingdings" panose="05000000000000000000" pitchFamily="2" charset="2"/>
              </a:rPr>
              <a:t>NO somme previsti dai CCNL nazionali o dai contratti          individuali o plurimi</a:t>
            </a:r>
            <a:endParaRPr lang="it-IT" sz="2100" u="sng" dirty="0" smtClean="0"/>
          </a:p>
        </p:txBody>
      </p:sp>
      <p:sp>
        <p:nvSpPr>
          <p:cNvPr id="3" name="Rettangolo 2"/>
          <p:cNvSpPr/>
          <p:nvPr/>
        </p:nvSpPr>
        <p:spPr>
          <a:xfrm>
            <a:off x="946427" y="-99392"/>
            <a:ext cx="7342183" cy="1077218"/>
          </a:xfrm>
          <a:prstGeom prst="rect">
            <a:avLst/>
          </a:prstGeom>
        </p:spPr>
        <p:txBody>
          <a:bodyPr wrap="square">
            <a:spAutoFit/>
          </a:bodyPr>
          <a:lstStyle/>
          <a:p>
            <a:endParaRPr lang="it-IT" sz="3200" dirty="0"/>
          </a:p>
          <a:p>
            <a:r>
              <a:rPr lang="it-IT" sz="3200" b="1" dirty="0" smtClean="0"/>
              <a:t>Il contratto aziendale o territoriale</a:t>
            </a:r>
            <a:endParaRPr lang="it-IT" sz="3200"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34715749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latin typeface="+mn-lt"/>
              </a:rPr>
              <a:t>Indici di rappresentatività</a:t>
            </a:r>
            <a:endParaRPr lang="it-IT" sz="3200" b="1" dirty="0">
              <a:latin typeface="+mn-lt"/>
            </a:endParaRPr>
          </a:p>
        </p:txBody>
      </p:sp>
      <p:sp>
        <p:nvSpPr>
          <p:cNvPr id="3" name="Segnaposto contenuto 2"/>
          <p:cNvSpPr>
            <a:spLocks noGrp="1"/>
          </p:cNvSpPr>
          <p:nvPr>
            <p:ph idx="1"/>
          </p:nvPr>
        </p:nvSpPr>
        <p:spPr/>
        <p:txBody>
          <a:bodyPr>
            <a:normAutofit lnSpcReduction="10000"/>
          </a:bodyPr>
          <a:lstStyle/>
          <a:p>
            <a:pPr marL="514350" indent="-514350" algn="just">
              <a:buFont typeface="+mj-lt"/>
              <a:buAutoNum type="arabicPeriod"/>
            </a:pPr>
            <a:r>
              <a:rPr lang="it-IT" sz="2400" dirty="0"/>
              <a:t>Numero complessivo dei lavoratori occupati</a:t>
            </a:r>
          </a:p>
          <a:p>
            <a:pPr marL="514350" indent="-514350" algn="just">
              <a:buFont typeface="+mj-lt"/>
              <a:buAutoNum type="arabicPeriod"/>
            </a:pPr>
            <a:r>
              <a:rPr lang="it-IT" sz="2400" dirty="0"/>
              <a:t>Numero complessivo delle imprese e dei lavoratori associate</a:t>
            </a:r>
          </a:p>
          <a:p>
            <a:pPr marL="514350" indent="-514350" algn="just">
              <a:buFont typeface="+mj-lt"/>
              <a:buAutoNum type="arabicPeriod"/>
            </a:pPr>
            <a:r>
              <a:rPr lang="it-IT" sz="2400" dirty="0"/>
              <a:t>Equilibrata diffusione territoriale quale numero di sedi presenti sul territorio e ambiti settoriali</a:t>
            </a:r>
          </a:p>
          <a:p>
            <a:pPr marL="514350" indent="-514350" algn="just">
              <a:buFont typeface="+mj-lt"/>
              <a:buAutoNum type="arabicPeriod"/>
            </a:pPr>
            <a:r>
              <a:rPr lang="it-IT" sz="2400" dirty="0"/>
              <a:t>Numero dei </a:t>
            </a:r>
            <a:r>
              <a:rPr lang="it-IT" sz="2400" dirty="0" smtClean="0"/>
              <a:t>contratti </a:t>
            </a:r>
            <a:r>
              <a:rPr lang="it-IT" sz="2400" dirty="0"/>
              <a:t>collettivi nazionali </a:t>
            </a:r>
            <a:r>
              <a:rPr lang="it-IT" sz="2400" dirty="0" smtClean="0"/>
              <a:t>sottoscritti</a:t>
            </a:r>
          </a:p>
          <a:p>
            <a:pPr marL="0" indent="0" algn="just">
              <a:buNone/>
            </a:pPr>
            <a:endParaRPr lang="it-IT" sz="2400" dirty="0" smtClean="0"/>
          </a:p>
          <a:p>
            <a:pPr marL="0" indent="0" algn="just">
              <a:buNone/>
            </a:pPr>
            <a:r>
              <a:rPr lang="it-IT" sz="2400" b="1" dirty="0" smtClean="0"/>
              <a:t>Concetto di «comparativamente»:</a:t>
            </a:r>
          </a:p>
          <a:p>
            <a:pPr marL="0" indent="0" algn="just">
              <a:buNone/>
            </a:pPr>
            <a:r>
              <a:rPr lang="it-IT" sz="2400" dirty="0" smtClean="0"/>
              <a:t>Elemento di confronto tra i predetti parametri, con la conseguenza che la maggiore rappresentatività delle organizzazioni stipulanti accordi collettivi è desunta da una valutazione comparativa degli indici sintomatici in parola.</a:t>
            </a:r>
            <a:endParaRPr lang="it-IT" sz="2400" dirty="0"/>
          </a:p>
        </p:txBody>
      </p:sp>
      <p:sp>
        <p:nvSpPr>
          <p:cNvPr id="4" name="Segnaposto piè di pagina 3"/>
          <p:cNvSpPr>
            <a:spLocks noGrp="1"/>
          </p:cNvSpPr>
          <p:nvPr>
            <p:ph type="ftr" sz="quarter" idx="11"/>
          </p:nvPr>
        </p:nvSpPr>
        <p:spPr/>
        <p:txBody>
          <a:bodyPr/>
          <a:lstStyle/>
          <a:p>
            <a:r>
              <a:rPr lang="it-IT" smtClean="0"/>
              <a:t>Studio Ass.to - Barillari  - Lapolla - Cavalleri</a:t>
            </a:r>
            <a:endParaRPr lang="it-IT"/>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9226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a:xfrm>
            <a:off x="461297" y="1270298"/>
            <a:ext cx="8229600" cy="5111030"/>
          </a:xfrm>
        </p:spPr>
        <p:txBody>
          <a:bodyPr>
            <a:noAutofit/>
          </a:bodyPr>
          <a:lstStyle/>
          <a:p>
            <a:pPr marL="0" indent="0" algn="just">
              <a:buNone/>
            </a:pPr>
            <a:endParaRPr lang="it-IT" sz="2400" dirty="0" smtClean="0"/>
          </a:p>
          <a:p>
            <a:pPr marL="0" indent="0" algn="just">
              <a:buNone/>
            </a:pPr>
            <a:endParaRPr lang="it-IT" sz="2400" dirty="0"/>
          </a:p>
          <a:p>
            <a:pPr marL="0" indent="0" algn="just">
              <a:buNone/>
            </a:pPr>
            <a:endParaRPr lang="it-IT" sz="2400" dirty="0" smtClean="0"/>
          </a:p>
          <a:p>
            <a:pPr marL="0" indent="0" algn="just">
              <a:buNone/>
            </a:pPr>
            <a:endParaRPr lang="it-IT" sz="2400" dirty="0"/>
          </a:p>
          <a:p>
            <a:pPr marL="0" indent="0" algn="just">
              <a:buNone/>
            </a:pPr>
            <a:r>
              <a:rPr lang="it-IT" sz="2400" dirty="0" smtClean="0"/>
              <a:t>Ai </a:t>
            </a:r>
            <a:r>
              <a:rPr lang="it-IT" sz="2400" dirty="0"/>
              <a:t>fini dell’applicazione dell’imposta sostitutiva è previsto il deposito del contratto collettivo entro 30 giorni dalla sottoscrizione unitamente alla dichiarazione di conformità del contratto alle disposizioni legislative. </a:t>
            </a:r>
            <a:endParaRPr lang="it-IT" sz="2400" dirty="0" smtClean="0"/>
          </a:p>
          <a:p>
            <a:pPr marL="0" indent="0" algn="just">
              <a:buNone/>
            </a:pPr>
            <a:endParaRPr lang="it-IT" sz="2400" dirty="0" smtClean="0"/>
          </a:p>
        </p:txBody>
      </p:sp>
      <p:sp>
        <p:nvSpPr>
          <p:cNvPr id="3" name="Rettangolo 2"/>
          <p:cNvSpPr/>
          <p:nvPr/>
        </p:nvSpPr>
        <p:spPr>
          <a:xfrm>
            <a:off x="946427" y="-99392"/>
            <a:ext cx="7342183" cy="1077218"/>
          </a:xfrm>
          <a:prstGeom prst="rect">
            <a:avLst/>
          </a:prstGeom>
        </p:spPr>
        <p:txBody>
          <a:bodyPr wrap="square">
            <a:spAutoFit/>
          </a:bodyPr>
          <a:lstStyle/>
          <a:p>
            <a:endParaRPr lang="it-IT" sz="3200" dirty="0"/>
          </a:p>
          <a:p>
            <a:r>
              <a:rPr lang="it-IT" sz="3200" b="1" dirty="0" smtClean="0"/>
              <a:t>Deposito del contratto aziendale</a:t>
            </a:r>
            <a:endParaRPr lang="it-IT" sz="3200"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2522137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a:xfrm>
            <a:off x="461297" y="1891864"/>
            <a:ext cx="8229600" cy="4705488"/>
          </a:xfrm>
        </p:spPr>
        <p:txBody>
          <a:bodyPr>
            <a:noAutofit/>
          </a:bodyPr>
          <a:lstStyle/>
          <a:p>
            <a:pPr marL="0" indent="0" algn="just">
              <a:buNone/>
            </a:pPr>
            <a:r>
              <a:rPr lang="it-IT" sz="2400" dirty="0"/>
              <a:t>182. </a:t>
            </a:r>
            <a:r>
              <a:rPr lang="it-IT" sz="2400" b="1" u="sng" dirty="0"/>
              <a:t>Salva espressa rinuncia scritta del prestatore di lavoro</a:t>
            </a:r>
            <a:r>
              <a:rPr lang="it-IT" sz="2400" dirty="0"/>
              <a:t>, sono soggetti a una </a:t>
            </a:r>
            <a:r>
              <a:rPr lang="it-IT" sz="2400" b="1" u="sng" dirty="0"/>
              <a:t>imposta sostitutiva </a:t>
            </a:r>
            <a:r>
              <a:rPr lang="it-IT" sz="2400" dirty="0"/>
              <a:t>dell'imposta sul reddito delle persone fisiche e delle addizionali regionali e comunali pari al </a:t>
            </a:r>
            <a:r>
              <a:rPr lang="it-IT" sz="2400" b="1" u="sng" dirty="0"/>
              <a:t>10 %</a:t>
            </a:r>
            <a:r>
              <a:rPr lang="it-IT" sz="2400" dirty="0"/>
              <a:t>, entro il limite di importo complessivo di </a:t>
            </a:r>
            <a:r>
              <a:rPr lang="it-IT" sz="2400" b="1" u="sng" dirty="0"/>
              <a:t>€ </a:t>
            </a:r>
            <a:r>
              <a:rPr lang="it-IT" sz="2400" b="1" u="sng" dirty="0" smtClean="0"/>
              <a:t>3.000,00 </a:t>
            </a:r>
            <a:r>
              <a:rPr lang="it-IT" sz="2400" b="1" u="sng" dirty="0"/>
              <a:t>lordi (€ </a:t>
            </a:r>
            <a:r>
              <a:rPr lang="it-IT" sz="2400" b="1" u="sng" dirty="0" smtClean="0"/>
              <a:t>2.000,00 </a:t>
            </a:r>
            <a:r>
              <a:rPr lang="it-IT" sz="2400" b="1" u="sng" dirty="0"/>
              <a:t>nel </a:t>
            </a:r>
            <a:r>
              <a:rPr lang="it-IT" sz="2400" b="1" u="sng" dirty="0" smtClean="0"/>
              <a:t>2016)</a:t>
            </a:r>
            <a:r>
              <a:rPr lang="it-IT" sz="2400" dirty="0" smtClean="0"/>
              <a:t>, </a:t>
            </a:r>
            <a:r>
              <a:rPr lang="it-IT" sz="2400" dirty="0"/>
              <a:t>i </a:t>
            </a:r>
            <a:r>
              <a:rPr lang="it-IT" sz="2400" b="1" u="sng" dirty="0"/>
              <a:t>premi di risultato di ammontare variabile la cui corresponsione sia legata ad incrementi di produttività, redditività, qualità, efficienza ed innovazione, misurabili e verificabili sulla base di criteri definiti con il decreto </a:t>
            </a:r>
            <a:r>
              <a:rPr lang="it-IT" sz="2400" dirty="0"/>
              <a:t>di cui al comma 188, nonché </a:t>
            </a:r>
            <a:r>
              <a:rPr lang="it-IT" sz="2400" b="1" u="sng" dirty="0"/>
              <a:t>le somme erogate sotto forma di partecipazione agli utili dell'impresa</a:t>
            </a:r>
            <a:r>
              <a:rPr lang="it-IT" sz="2400" dirty="0"/>
              <a:t>.</a:t>
            </a:r>
          </a:p>
        </p:txBody>
      </p:sp>
      <p:sp>
        <p:nvSpPr>
          <p:cNvPr id="3" name="Rettangolo 2"/>
          <p:cNvSpPr/>
          <p:nvPr/>
        </p:nvSpPr>
        <p:spPr>
          <a:xfrm>
            <a:off x="946427" y="-99392"/>
            <a:ext cx="7342183" cy="1631216"/>
          </a:xfrm>
          <a:prstGeom prst="rect">
            <a:avLst/>
          </a:prstGeom>
        </p:spPr>
        <p:txBody>
          <a:bodyPr wrap="square">
            <a:spAutoFit/>
          </a:bodyPr>
          <a:lstStyle/>
          <a:p>
            <a:endParaRPr lang="it-IT" sz="3200" dirty="0"/>
          </a:p>
          <a:p>
            <a:pPr algn="ctr"/>
            <a:r>
              <a:rPr lang="it-IT" sz="3200" b="1" dirty="0"/>
              <a:t>LEGGE 28 dicembre 2015, n. 208</a:t>
            </a:r>
          </a:p>
          <a:p>
            <a:pPr algn="ctr"/>
            <a:r>
              <a:rPr lang="it-IT" sz="3200" b="1" dirty="0"/>
              <a:t>- </a:t>
            </a:r>
            <a:r>
              <a:rPr lang="it-IT" sz="3600" b="1" u="sng" dirty="0"/>
              <a:t>Novità 2017 </a:t>
            </a:r>
            <a:r>
              <a:rPr lang="it-IT" sz="3200" b="1" dirty="0"/>
              <a:t>- </a:t>
            </a:r>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4462610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p:txBody>
          <a:bodyPr>
            <a:normAutofit/>
          </a:bodyPr>
          <a:lstStyle/>
          <a:p>
            <a:pPr marL="0" indent="0" algn="just">
              <a:buNone/>
            </a:pPr>
            <a:r>
              <a:rPr lang="it-IT" sz="2800" dirty="0"/>
              <a:t>184. A tale comma infatti si </a:t>
            </a:r>
            <a:r>
              <a:rPr lang="it-IT" sz="2800" dirty="0" smtClean="0"/>
              <a:t>è aggiunto </a:t>
            </a:r>
            <a:r>
              <a:rPr lang="it-IT" sz="2800" dirty="0"/>
              <a:t>il seguente periodo “</a:t>
            </a:r>
            <a:r>
              <a:rPr lang="it-IT" sz="2800" b="1" dirty="0"/>
              <a:t>Le somme ed i valori di cui al comma 4 del medesimo articolo 51</a:t>
            </a:r>
            <a:r>
              <a:rPr lang="it-IT" sz="2800" dirty="0"/>
              <a:t>, concorrono a formare il reddito di lavoro dipendente secondo le regole ivi previste e non sono soggetti all’imposta sostitutiva disciplinata dai commi da 182 a 191, anche </a:t>
            </a:r>
            <a:r>
              <a:rPr lang="it-IT" sz="2800" b="1" dirty="0"/>
              <a:t>nell’eventualità in cui gli stessi siano fruiti</a:t>
            </a:r>
            <a:r>
              <a:rPr lang="it-IT" sz="2800" dirty="0"/>
              <a:t>, per scelta del lavoratore, in sostituzione, in tutto o in parte, delle somme di cui al comma 182”;</a:t>
            </a:r>
            <a:endParaRPr lang="it-IT" sz="2700" dirty="0"/>
          </a:p>
        </p:txBody>
      </p:sp>
      <p:sp>
        <p:nvSpPr>
          <p:cNvPr id="7" name="Rettangolo 6"/>
          <p:cNvSpPr/>
          <p:nvPr/>
        </p:nvSpPr>
        <p:spPr>
          <a:xfrm>
            <a:off x="467544" y="476672"/>
            <a:ext cx="7344816" cy="1138773"/>
          </a:xfrm>
          <a:prstGeom prst="rect">
            <a:avLst/>
          </a:prstGeom>
        </p:spPr>
        <p:txBody>
          <a:bodyPr wrap="square">
            <a:spAutoFit/>
          </a:bodyPr>
          <a:lstStyle/>
          <a:p>
            <a:pPr algn="ctr"/>
            <a:r>
              <a:rPr lang="it-IT" sz="3200" b="1" dirty="0"/>
              <a:t>LEGGE 28 dicembre 2015, n. </a:t>
            </a:r>
            <a:r>
              <a:rPr lang="it-IT" sz="3200" b="1" dirty="0" smtClean="0"/>
              <a:t>208</a:t>
            </a:r>
          </a:p>
          <a:p>
            <a:pPr algn="ctr"/>
            <a:r>
              <a:rPr lang="it-IT" sz="3200" b="1" dirty="0" smtClean="0"/>
              <a:t>- </a:t>
            </a:r>
            <a:r>
              <a:rPr lang="it-IT" sz="3600" b="1" u="sng" dirty="0" smtClean="0"/>
              <a:t>Novità 2017 </a:t>
            </a:r>
            <a:r>
              <a:rPr lang="it-IT" sz="3200" b="1" dirty="0" smtClean="0"/>
              <a:t>- </a:t>
            </a:r>
            <a:endParaRPr lang="it-IT" sz="3200" b="1"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3056337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a:xfrm>
            <a:off x="461297" y="1556792"/>
            <a:ext cx="8229600" cy="4536504"/>
          </a:xfrm>
        </p:spPr>
        <p:txBody>
          <a:bodyPr>
            <a:noAutofit/>
          </a:bodyPr>
          <a:lstStyle/>
          <a:p>
            <a:pPr marL="0" indent="0" algn="just">
              <a:buNone/>
            </a:pPr>
            <a:endParaRPr lang="it-IT" sz="2400" dirty="0" smtClean="0"/>
          </a:p>
          <a:p>
            <a:pPr marL="0" indent="0" algn="just">
              <a:buNone/>
            </a:pPr>
            <a:r>
              <a:rPr lang="it-IT" sz="2400" dirty="0"/>
              <a:t>Ai sensi del successivo comma 187, la fungibilità tra la componente monetaria e i beni e servizi deve essere contemplata dai contratti aziendali o territoriali; l’applicazione del regime di favore in esame, pertanto, è sottratto alla libera disposizione delle parti essendo subordinato alla condizione che </a:t>
            </a:r>
            <a:r>
              <a:rPr lang="it-IT" sz="2400" b="1" u="sng" dirty="0"/>
              <a:t>sia la contrattazione collettiva di secondo livello ad accordare al dipendente la facoltà di scegliere se ricevere i premi in denaro o in beni e servizi di cui ai commi 2 e 3 dell’articolo 51 del </a:t>
            </a:r>
            <a:r>
              <a:rPr lang="it-IT" sz="2400" b="1" u="sng" dirty="0" smtClean="0"/>
              <a:t>TUIR. </a:t>
            </a:r>
          </a:p>
        </p:txBody>
      </p:sp>
      <p:sp>
        <p:nvSpPr>
          <p:cNvPr id="3" name="Rettangolo 2"/>
          <p:cNvSpPr/>
          <p:nvPr/>
        </p:nvSpPr>
        <p:spPr>
          <a:xfrm>
            <a:off x="946427" y="-99392"/>
            <a:ext cx="7342183" cy="1077218"/>
          </a:xfrm>
          <a:prstGeom prst="rect">
            <a:avLst/>
          </a:prstGeom>
        </p:spPr>
        <p:txBody>
          <a:bodyPr wrap="square">
            <a:spAutoFit/>
          </a:bodyPr>
          <a:lstStyle/>
          <a:p>
            <a:endParaRPr lang="it-IT" sz="3200" dirty="0"/>
          </a:p>
          <a:p>
            <a:pPr algn="ctr"/>
            <a:endParaRPr lang="it-IT" sz="3200" dirty="0"/>
          </a:p>
        </p:txBody>
      </p:sp>
      <p:sp>
        <p:nvSpPr>
          <p:cNvPr id="4" name="Rettangolo 3"/>
          <p:cNvSpPr/>
          <p:nvPr/>
        </p:nvSpPr>
        <p:spPr>
          <a:xfrm>
            <a:off x="539552" y="618302"/>
            <a:ext cx="7128792" cy="461665"/>
          </a:xfrm>
          <a:prstGeom prst="rect">
            <a:avLst/>
          </a:prstGeom>
        </p:spPr>
        <p:txBody>
          <a:bodyPr wrap="square">
            <a:spAutoFit/>
          </a:bodyPr>
          <a:lstStyle/>
          <a:p>
            <a:r>
              <a:rPr lang="it-IT" sz="2400" b="1" dirty="0" smtClean="0"/>
              <a:t>Beni e servizi (benefit) erogati in sostituzione di premi </a:t>
            </a:r>
            <a:endParaRPr lang="it-IT" sz="2400" dirty="0"/>
          </a:p>
        </p:txBody>
      </p:sp>
      <p:sp>
        <p:nvSpPr>
          <p:cNvPr id="7"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19890643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a:xfrm>
            <a:off x="457200" y="1600200"/>
            <a:ext cx="8229600" cy="4853136"/>
          </a:xfrm>
        </p:spPr>
        <p:txBody>
          <a:bodyPr>
            <a:normAutofit fontScale="92500" lnSpcReduction="10000"/>
          </a:bodyPr>
          <a:lstStyle/>
          <a:p>
            <a:pPr marL="0" indent="0" algn="just">
              <a:buNone/>
            </a:pPr>
            <a:r>
              <a:rPr lang="it-IT" sz="2700" dirty="0" smtClean="0"/>
              <a:t>Introdotto il </a:t>
            </a:r>
            <a:r>
              <a:rPr lang="it-IT" sz="2700" b="1" dirty="0" smtClean="0"/>
              <a:t>comma 184-bis </a:t>
            </a:r>
            <a:r>
              <a:rPr lang="it-IT" sz="2800" dirty="0" smtClean="0"/>
              <a:t>secondo </a:t>
            </a:r>
            <a:r>
              <a:rPr lang="it-IT" sz="2800" dirty="0"/>
              <a:t>cui non concorrono a formare il reddito di lavoro dipendente, né sono soggetti </a:t>
            </a:r>
            <a:r>
              <a:rPr lang="it-IT" sz="2800" dirty="0" smtClean="0"/>
              <a:t>all’imposta sostitutiva:</a:t>
            </a:r>
          </a:p>
          <a:p>
            <a:pPr marL="0" indent="0" algn="just">
              <a:buNone/>
            </a:pPr>
            <a:r>
              <a:rPr lang="it-IT" sz="2800" dirty="0"/>
              <a:t/>
            </a:r>
            <a:br>
              <a:rPr lang="it-IT" sz="2800" dirty="0"/>
            </a:br>
            <a:r>
              <a:rPr lang="it-IT" sz="2800" dirty="0"/>
              <a:t>a) i contributi alle forme pensionistiche complementari di cui al decreto legislativo 5 dicembre 2005, n. 252, versati, per scelta del lavoratore, in sostituzione, in tutto o in parte, delle somme di cui al comma 182, anche se eccedenti i limiti indicati all’articolo 8, commi 4 e 6, del medesimo decreto. Tali contributi non concorrono a formare la parte imponibile delle prestazioni pensionistiche complementari ai fini delle previsioni di cui all’articolo 11, comma 6, del medesimo decreto;</a:t>
            </a:r>
            <a:endParaRPr lang="it-IT" sz="2700" dirty="0"/>
          </a:p>
        </p:txBody>
      </p:sp>
      <p:sp>
        <p:nvSpPr>
          <p:cNvPr id="7" name="Rettangolo 6"/>
          <p:cNvSpPr/>
          <p:nvPr/>
        </p:nvSpPr>
        <p:spPr>
          <a:xfrm>
            <a:off x="467544" y="476672"/>
            <a:ext cx="7344816" cy="1138773"/>
          </a:xfrm>
          <a:prstGeom prst="rect">
            <a:avLst/>
          </a:prstGeom>
        </p:spPr>
        <p:txBody>
          <a:bodyPr wrap="square">
            <a:spAutoFit/>
          </a:bodyPr>
          <a:lstStyle/>
          <a:p>
            <a:pPr algn="ctr"/>
            <a:r>
              <a:rPr lang="it-IT" sz="3200" b="1" dirty="0"/>
              <a:t>LEGGE 28 dicembre 2015, n. </a:t>
            </a:r>
            <a:r>
              <a:rPr lang="it-IT" sz="3200" b="1" dirty="0" smtClean="0"/>
              <a:t>208</a:t>
            </a:r>
          </a:p>
          <a:p>
            <a:pPr algn="ctr"/>
            <a:r>
              <a:rPr lang="it-IT" sz="3200" b="1" dirty="0" smtClean="0"/>
              <a:t>- </a:t>
            </a:r>
            <a:r>
              <a:rPr lang="it-IT" sz="3600" b="1" u="sng" dirty="0" smtClean="0"/>
              <a:t>Novità 2017 </a:t>
            </a:r>
            <a:r>
              <a:rPr lang="it-IT" sz="3200" b="1" dirty="0" smtClean="0"/>
              <a:t>- </a:t>
            </a:r>
            <a:endParaRPr lang="it-IT" sz="3200" b="1"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39293985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a:xfrm>
            <a:off x="457200" y="1600200"/>
            <a:ext cx="8229600" cy="4925144"/>
          </a:xfrm>
        </p:spPr>
        <p:txBody>
          <a:bodyPr>
            <a:normAutofit fontScale="92500" lnSpcReduction="10000"/>
          </a:bodyPr>
          <a:lstStyle/>
          <a:p>
            <a:pPr marL="0" indent="0" algn="just">
              <a:buNone/>
            </a:pPr>
            <a:endParaRPr lang="it-IT" sz="2800" dirty="0" smtClean="0"/>
          </a:p>
          <a:p>
            <a:pPr marL="0" indent="0" algn="just">
              <a:buNone/>
            </a:pPr>
            <a:r>
              <a:rPr lang="it-IT" sz="2800" dirty="0" smtClean="0"/>
              <a:t>b</a:t>
            </a:r>
            <a:r>
              <a:rPr lang="it-IT" sz="2800" dirty="0"/>
              <a:t>) i </a:t>
            </a:r>
            <a:r>
              <a:rPr lang="it-IT" sz="2800" b="1" dirty="0"/>
              <a:t>contributi di assistenza sanitaria </a:t>
            </a:r>
            <a:r>
              <a:rPr lang="it-IT" sz="2800" dirty="0"/>
              <a:t>di cui all’articolo 51, comma 2, lettera a), </a:t>
            </a:r>
            <a:r>
              <a:rPr lang="it-IT" sz="2800" b="1" dirty="0"/>
              <a:t>versati per scelta del lavoratore </a:t>
            </a:r>
            <a:r>
              <a:rPr lang="it-IT" sz="2800" dirty="0"/>
              <a:t>in sostituzione, in tutto o in parte, delle somme di cui al comma 182, anche se eccedenti i limiti indicati nel medesimo articolo</a:t>
            </a:r>
            <a:r>
              <a:rPr lang="it-IT" sz="2800" dirty="0" smtClean="0"/>
              <a:t>;</a:t>
            </a:r>
          </a:p>
          <a:p>
            <a:pPr marL="0" indent="0" algn="just">
              <a:buNone/>
            </a:pPr>
            <a:r>
              <a:rPr lang="it-IT" sz="2800" b="1" dirty="0"/>
              <a:t/>
            </a:r>
            <a:br>
              <a:rPr lang="it-IT" sz="2800" b="1" dirty="0"/>
            </a:br>
            <a:r>
              <a:rPr lang="it-IT" sz="2800" b="1" dirty="0"/>
              <a:t>c) il </a:t>
            </a:r>
            <a:r>
              <a:rPr lang="it-IT" sz="2800" dirty="0"/>
              <a:t>valore delle azioni di cui all’articolo 51, comma 2, lettera g), </a:t>
            </a:r>
            <a:r>
              <a:rPr lang="it-IT" sz="2800" b="1" dirty="0"/>
              <a:t>ricevute, per scelta del lavoratore</a:t>
            </a:r>
            <a:r>
              <a:rPr lang="it-IT" sz="2800" dirty="0"/>
              <a:t>, in sostituzione, in tutto o in parte, delle somme di cui al comma 182, anche se eccedente il limite indicato nel medesimo articolo ed indipendentemente dalle condizioni dallo stesso stabilite.</a:t>
            </a:r>
            <a:endParaRPr lang="it-IT" sz="2700" dirty="0"/>
          </a:p>
        </p:txBody>
      </p:sp>
      <p:sp>
        <p:nvSpPr>
          <p:cNvPr id="7" name="Rettangolo 6"/>
          <p:cNvSpPr/>
          <p:nvPr/>
        </p:nvSpPr>
        <p:spPr>
          <a:xfrm>
            <a:off x="467544" y="476672"/>
            <a:ext cx="7344816" cy="1138773"/>
          </a:xfrm>
          <a:prstGeom prst="rect">
            <a:avLst/>
          </a:prstGeom>
        </p:spPr>
        <p:txBody>
          <a:bodyPr wrap="square">
            <a:spAutoFit/>
          </a:bodyPr>
          <a:lstStyle/>
          <a:p>
            <a:pPr algn="ctr"/>
            <a:r>
              <a:rPr lang="it-IT" sz="3200" b="1" dirty="0"/>
              <a:t>LEGGE 28 dicembre 2015, n. </a:t>
            </a:r>
            <a:r>
              <a:rPr lang="it-IT" sz="3200" b="1" dirty="0" smtClean="0"/>
              <a:t>208</a:t>
            </a:r>
          </a:p>
          <a:p>
            <a:pPr algn="ctr"/>
            <a:r>
              <a:rPr lang="it-IT" sz="3200" b="1" dirty="0" smtClean="0"/>
              <a:t>- </a:t>
            </a:r>
            <a:r>
              <a:rPr lang="it-IT" sz="3600" b="1" u="sng" dirty="0" smtClean="0"/>
              <a:t>Novità 2017 </a:t>
            </a:r>
            <a:r>
              <a:rPr lang="it-IT" sz="3200" b="1" dirty="0" smtClean="0"/>
              <a:t>- </a:t>
            </a:r>
            <a:endParaRPr lang="it-IT" sz="3200" b="1"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23181414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p:txBody>
          <a:bodyPr>
            <a:normAutofit lnSpcReduction="10000"/>
          </a:bodyPr>
          <a:lstStyle/>
          <a:p>
            <a:pPr marL="0" indent="0" algn="just">
              <a:buNone/>
            </a:pPr>
            <a:r>
              <a:rPr lang="it-IT" sz="2700" dirty="0"/>
              <a:t>186. Le disposizioni di cui ai commi da 182 a 185 trovano applicazione per il settore privato e con riferimento ai titolari di </a:t>
            </a:r>
            <a:r>
              <a:rPr lang="it-IT" sz="2700" b="1" u="sng" dirty="0"/>
              <a:t>reddito di lavoro dipendente di importo non superiore, nell'anno precedente </a:t>
            </a:r>
            <a:r>
              <a:rPr lang="it-IT" sz="2700" dirty="0"/>
              <a:t>quello di percezione delle somme di cui al comma 182, </a:t>
            </a:r>
            <a:r>
              <a:rPr lang="it-IT" sz="2700" b="1" u="sng" dirty="0"/>
              <a:t>a </a:t>
            </a:r>
            <a:r>
              <a:rPr lang="it-IT" sz="2700" b="1" u="sng" dirty="0" smtClean="0"/>
              <a:t>€ 80.000,00 (€ 50.000,00 nel 2016)</a:t>
            </a:r>
            <a:r>
              <a:rPr lang="it-IT" sz="2700" dirty="0" smtClean="0"/>
              <a:t>. </a:t>
            </a:r>
            <a:r>
              <a:rPr lang="it-IT" sz="2700" dirty="0"/>
              <a:t>Se il sostituto d'imposta tenuto ad applicare l'imposta sostitutiva non </a:t>
            </a:r>
            <a:r>
              <a:rPr lang="it-IT" sz="2700" dirty="0" smtClean="0"/>
              <a:t>è </a:t>
            </a:r>
            <a:r>
              <a:rPr lang="it-IT" sz="2700" dirty="0"/>
              <a:t>lo stesso che ha rilasciato la certificazione unica dei redditi per l'anno precedente, il beneficiario attesta per iscritto l'importo del reddito di lavoro dipendente conseguito nel medesimo anno. </a:t>
            </a:r>
          </a:p>
        </p:txBody>
      </p:sp>
      <p:sp>
        <p:nvSpPr>
          <p:cNvPr id="7" name="Rettangolo 6"/>
          <p:cNvSpPr/>
          <p:nvPr/>
        </p:nvSpPr>
        <p:spPr>
          <a:xfrm>
            <a:off x="467544" y="476672"/>
            <a:ext cx="7344816" cy="1631216"/>
          </a:xfrm>
          <a:prstGeom prst="rect">
            <a:avLst/>
          </a:prstGeom>
        </p:spPr>
        <p:txBody>
          <a:bodyPr wrap="square">
            <a:spAutoFit/>
          </a:bodyPr>
          <a:lstStyle/>
          <a:p>
            <a:pPr algn="ctr"/>
            <a:r>
              <a:rPr lang="it-IT" sz="3200" b="1" dirty="0"/>
              <a:t>LEGGE 28 dicembre 2015, n. 208</a:t>
            </a:r>
          </a:p>
          <a:p>
            <a:pPr algn="ctr"/>
            <a:r>
              <a:rPr lang="it-IT" sz="3200" b="1" dirty="0"/>
              <a:t>- </a:t>
            </a:r>
            <a:r>
              <a:rPr lang="it-IT" sz="3600" b="1" u="sng" dirty="0"/>
              <a:t>Novità 2017 </a:t>
            </a:r>
            <a:r>
              <a:rPr lang="it-IT" sz="3200" b="1" dirty="0"/>
              <a:t>- </a:t>
            </a:r>
          </a:p>
          <a:p>
            <a:pPr algn="ctr"/>
            <a:r>
              <a:rPr lang="it-IT" sz="3200" b="1" dirty="0" smtClean="0"/>
              <a:t> </a:t>
            </a:r>
            <a:endParaRPr lang="it-IT" sz="3200" b="1"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32822371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0000"/>
            </a:gs>
            <a:gs pos="71000">
              <a:schemeClr val="bg1">
                <a:tint val="80000"/>
                <a:satMod val="3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olo 1"/>
          <p:cNvSpPr>
            <a:spLocks noGrp="1"/>
          </p:cNvSpPr>
          <p:nvPr>
            <p:ph type="title"/>
          </p:nvPr>
        </p:nvSpPr>
        <p:spPr>
          <a:xfrm>
            <a:off x="185664" y="692696"/>
            <a:ext cx="8229600" cy="778098"/>
          </a:xfrm>
        </p:spPr>
        <p:txBody>
          <a:bodyPr>
            <a:normAutofit/>
          </a:bodyPr>
          <a:lstStyle/>
          <a:p>
            <a:pPr marL="0" indent="0"/>
            <a:r>
              <a:rPr lang="it-IT" sz="4000" b="1" u="sng" dirty="0" smtClean="0">
                <a:latin typeface="+mn-lt"/>
                <a:cs typeface="Times New Roman" panose="02020603050405020304" pitchFamily="18" charset="0"/>
              </a:rPr>
              <a:t>Detassazione</a:t>
            </a:r>
            <a:endParaRPr lang="it-IT" sz="4000" b="1" u="sng" dirty="0">
              <a:latin typeface="+mn-lt"/>
              <a:cs typeface="Times New Roman" panose="02020603050405020304" pitchFamily="18" charset="0"/>
            </a:endParaRPr>
          </a:p>
        </p:txBody>
      </p:sp>
      <p:sp>
        <p:nvSpPr>
          <p:cNvPr id="7" name="Segnaposto contenuto 2"/>
          <p:cNvSpPr>
            <a:spLocks noGrp="1"/>
          </p:cNvSpPr>
          <p:nvPr>
            <p:ph idx="1"/>
          </p:nvPr>
        </p:nvSpPr>
        <p:spPr>
          <a:xfrm>
            <a:off x="404003" y="1916832"/>
            <a:ext cx="8229600" cy="4244197"/>
          </a:xfrm>
        </p:spPr>
        <p:txBody>
          <a:bodyPr>
            <a:normAutofit/>
          </a:bodyPr>
          <a:lstStyle/>
          <a:p>
            <a:pPr marL="0" indent="0" algn="ctr">
              <a:buNone/>
            </a:pPr>
            <a:r>
              <a:rPr lang="it-IT" dirty="0" smtClean="0">
                <a:cs typeface="Times New Roman" panose="02020603050405020304" pitchFamily="18" charset="0"/>
              </a:rPr>
              <a:t> Introdotta con il </a:t>
            </a:r>
            <a:r>
              <a:rPr lang="it-IT" dirty="0" smtClean="0">
                <a:cs typeface="Times New Roman" panose="02020603050405020304" pitchFamily="18" charset="0"/>
                <a:sym typeface="Wingdings" panose="05000000000000000000" pitchFamily="2" charset="2"/>
              </a:rPr>
              <a:t> </a:t>
            </a:r>
            <a:r>
              <a:rPr lang="it-IT" b="1" dirty="0" smtClean="0">
                <a:cs typeface="Times New Roman" panose="02020603050405020304" pitchFamily="18" charset="0"/>
              </a:rPr>
              <a:t>DL n. 93/2008 </a:t>
            </a:r>
          </a:p>
          <a:p>
            <a:pPr marL="0" indent="0" algn="just">
              <a:buNone/>
            </a:pPr>
            <a:r>
              <a:rPr lang="it-IT" b="1" dirty="0"/>
              <a:t>tassazione agevolata </a:t>
            </a:r>
            <a:r>
              <a:rPr lang="it-IT" dirty="0"/>
              <a:t>(con </a:t>
            </a:r>
            <a:r>
              <a:rPr lang="it-IT" dirty="0" smtClean="0"/>
              <a:t>imposta sostitutiva  del </a:t>
            </a:r>
            <a:r>
              <a:rPr lang="it-IT" b="1" dirty="0"/>
              <a:t>10%</a:t>
            </a:r>
            <a:r>
              <a:rPr lang="it-IT" dirty="0"/>
              <a:t>, cd. «detassazione») </a:t>
            </a:r>
            <a:r>
              <a:rPr lang="it-IT" dirty="0" smtClean="0"/>
              <a:t>sulle </a:t>
            </a:r>
            <a:r>
              <a:rPr lang="it-IT" b="1" dirty="0" smtClean="0"/>
              <a:t>somme</a:t>
            </a:r>
            <a:r>
              <a:rPr lang="it-IT" dirty="0"/>
              <a:t>, erogate a </a:t>
            </a:r>
            <a:r>
              <a:rPr lang="it-IT" b="1" dirty="0"/>
              <a:t>dipendenti </a:t>
            </a:r>
            <a:r>
              <a:rPr lang="it-IT" dirty="0"/>
              <a:t>del </a:t>
            </a:r>
            <a:r>
              <a:rPr lang="it-IT" b="1" dirty="0"/>
              <a:t>settore </a:t>
            </a:r>
            <a:r>
              <a:rPr lang="it-IT" b="1" dirty="0" smtClean="0"/>
              <a:t>privato</a:t>
            </a:r>
            <a:r>
              <a:rPr lang="it-IT" dirty="0" smtClean="0"/>
              <a:t>, qualificabili </a:t>
            </a:r>
            <a:r>
              <a:rPr lang="it-IT" dirty="0"/>
              <a:t>come </a:t>
            </a:r>
            <a:r>
              <a:rPr lang="it-IT" b="1" dirty="0"/>
              <a:t>premi alla produttività</a:t>
            </a:r>
            <a:r>
              <a:rPr lang="it-IT" dirty="0"/>
              <a:t>. </a:t>
            </a:r>
            <a:r>
              <a:rPr lang="it-IT" dirty="0" smtClean="0"/>
              <a:t>L’agevolazione, pur </a:t>
            </a:r>
            <a:r>
              <a:rPr lang="it-IT" dirty="0"/>
              <a:t>con qualche lieve </a:t>
            </a:r>
            <a:r>
              <a:rPr lang="it-IT" b="1" dirty="0"/>
              <a:t>modifica </a:t>
            </a:r>
            <a:r>
              <a:rPr lang="it-IT" dirty="0" smtClean="0"/>
              <a:t>rispetto al </a:t>
            </a:r>
            <a:r>
              <a:rPr lang="it-IT" dirty="0"/>
              <a:t>testo iniziale, è stata </a:t>
            </a:r>
            <a:r>
              <a:rPr lang="it-IT" b="1" dirty="0"/>
              <a:t>prorogata </a:t>
            </a:r>
            <a:r>
              <a:rPr lang="it-IT" dirty="0" smtClean="0"/>
              <a:t>negli anni successivi.</a:t>
            </a:r>
            <a:endParaRPr lang="it-IT" b="1" dirty="0">
              <a:cs typeface="Times New Roman" panose="02020603050405020304" pitchFamily="18" charset="0"/>
            </a:endParaRPr>
          </a:p>
        </p:txBody>
      </p:sp>
      <p:sp>
        <p:nvSpPr>
          <p:cNvPr id="8"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2886243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p:txBody>
          <a:bodyPr/>
          <a:lstStyle/>
          <a:p>
            <a:pPr marL="0" indent="0" algn="just">
              <a:buNone/>
            </a:pPr>
            <a:endParaRPr lang="it-IT" dirty="0" smtClean="0"/>
          </a:p>
          <a:p>
            <a:pPr marL="0" indent="0" algn="just">
              <a:buNone/>
            </a:pPr>
            <a:r>
              <a:rPr lang="it-IT" sz="2800" dirty="0"/>
              <a:t>PRECEDENTE – CON I LIMITI 2017</a:t>
            </a:r>
          </a:p>
          <a:p>
            <a:pPr marL="0" indent="0" algn="just">
              <a:buNone/>
            </a:pPr>
            <a:r>
              <a:rPr lang="it-IT" sz="2800" dirty="0"/>
              <a:t>189. Il limite di cui al comma 189 è aumentato fino ad un importo non superiore a </a:t>
            </a:r>
            <a:r>
              <a:rPr lang="it-IT" sz="2800" b="1" u="sng" dirty="0"/>
              <a:t>€ </a:t>
            </a:r>
            <a:r>
              <a:rPr lang="it-IT" sz="2800" b="1" u="sng" dirty="0" smtClean="0"/>
              <a:t>4.000,00 </a:t>
            </a:r>
            <a:r>
              <a:rPr lang="it-IT" sz="2800" dirty="0"/>
              <a:t>per le aziende che </a:t>
            </a:r>
            <a:r>
              <a:rPr lang="it-IT" sz="2800" b="1" u="sng" dirty="0"/>
              <a:t>coinvolgono pariteticamente i lavoratori nella organizzazione del lavoro</a:t>
            </a:r>
            <a:r>
              <a:rPr lang="it-IT" sz="2800" dirty="0"/>
              <a:t>, con le modalità specificate nel decreto di cui al comma 188. </a:t>
            </a:r>
          </a:p>
          <a:p>
            <a:pPr marL="0" indent="0" algn="just">
              <a:buNone/>
            </a:pPr>
            <a:r>
              <a:rPr lang="it-IT" sz="2800" b="1" u="sng" dirty="0">
                <a:solidFill>
                  <a:srgbClr val="FF0000"/>
                </a:solidFill>
              </a:rPr>
              <a:t>SOSTITUITO DAL  DL 50/2017</a:t>
            </a:r>
          </a:p>
        </p:txBody>
      </p:sp>
      <p:sp>
        <p:nvSpPr>
          <p:cNvPr id="7" name="Rettangolo 6"/>
          <p:cNvSpPr/>
          <p:nvPr/>
        </p:nvSpPr>
        <p:spPr>
          <a:xfrm>
            <a:off x="467544" y="476672"/>
            <a:ext cx="7344816" cy="1631216"/>
          </a:xfrm>
          <a:prstGeom prst="rect">
            <a:avLst/>
          </a:prstGeom>
        </p:spPr>
        <p:txBody>
          <a:bodyPr wrap="square">
            <a:spAutoFit/>
          </a:bodyPr>
          <a:lstStyle/>
          <a:p>
            <a:pPr algn="ctr"/>
            <a:r>
              <a:rPr lang="it-IT" sz="3200" b="1" dirty="0"/>
              <a:t>LEGGE 28 dicembre 2015, n. 208</a:t>
            </a:r>
          </a:p>
          <a:p>
            <a:pPr algn="ctr"/>
            <a:r>
              <a:rPr lang="it-IT" sz="3200" b="1" dirty="0"/>
              <a:t>- </a:t>
            </a:r>
            <a:r>
              <a:rPr lang="it-IT" sz="3600" b="1" u="sng" dirty="0"/>
              <a:t>Novità 2017 </a:t>
            </a:r>
            <a:r>
              <a:rPr lang="it-IT" sz="3200" b="1" dirty="0"/>
              <a:t>- </a:t>
            </a:r>
          </a:p>
          <a:p>
            <a:pPr algn="ctr"/>
            <a:r>
              <a:rPr lang="it-IT" sz="3200" b="1" dirty="0" smtClean="0"/>
              <a:t> </a:t>
            </a:r>
            <a:endParaRPr lang="it-IT" sz="3200" b="1"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3924694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p:txBody>
          <a:bodyPr>
            <a:normAutofit fontScale="92500" lnSpcReduction="20000"/>
          </a:bodyPr>
          <a:lstStyle/>
          <a:p>
            <a:pPr marL="0" indent="0" algn="just">
              <a:buNone/>
            </a:pPr>
            <a:r>
              <a:rPr lang="it-IT" b="1" u="sng" dirty="0" smtClean="0">
                <a:solidFill>
                  <a:srgbClr val="FF0000"/>
                </a:solidFill>
              </a:rPr>
              <a:t>ATTUALE COME MODIFICATO DAL DL 50/2017</a:t>
            </a:r>
          </a:p>
          <a:p>
            <a:pPr marL="0" indent="0" algn="just">
              <a:buNone/>
            </a:pPr>
            <a:r>
              <a:rPr lang="it-IT" sz="2800" dirty="0"/>
              <a:t>189. Per le aziende che coinvolgono pariteticamente i lavoratori </a:t>
            </a:r>
            <a:r>
              <a:rPr lang="it-IT" sz="2800" dirty="0" smtClean="0"/>
              <a:t>nell'organizzazione </a:t>
            </a:r>
            <a:r>
              <a:rPr lang="it-IT" sz="2800" dirty="0"/>
              <a:t>del lavoro, con le </a:t>
            </a:r>
            <a:r>
              <a:rPr lang="it-IT" sz="2800" dirty="0" smtClean="0"/>
              <a:t>modalità </a:t>
            </a:r>
            <a:r>
              <a:rPr lang="it-IT" sz="2800" dirty="0"/>
              <a:t>specificate nel </a:t>
            </a:r>
            <a:r>
              <a:rPr lang="it-IT" sz="2800" dirty="0" smtClean="0"/>
              <a:t> decreto </a:t>
            </a:r>
            <a:r>
              <a:rPr lang="it-IT" sz="2800" dirty="0"/>
              <a:t>di cui al comma 188, </a:t>
            </a:r>
            <a:r>
              <a:rPr lang="it-IT" sz="2800" dirty="0" smtClean="0"/>
              <a:t>è </a:t>
            </a:r>
            <a:r>
              <a:rPr lang="it-IT" sz="2800" b="1" u="sng" dirty="0"/>
              <a:t>ridotta di venti punti percentuali </a:t>
            </a:r>
            <a:r>
              <a:rPr lang="it-IT" sz="2800" b="1" u="sng" dirty="0" smtClean="0"/>
              <a:t> l'aliquota </a:t>
            </a:r>
            <a:r>
              <a:rPr lang="it-IT" sz="2800" b="1" u="sng" dirty="0"/>
              <a:t>contributiva a carico del datore di lavoro per il regime </a:t>
            </a:r>
            <a:r>
              <a:rPr lang="it-IT" sz="2800" b="1" u="sng" dirty="0" smtClean="0"/>
              <a:t> relativo all'invalidità, </a:t>
            </a:r>
            <a:r>
              <a:rPr lang="it-IT" sz="2800" b="1" u="sng" dirty="0"/>
              <a:t>la vecchiaia ed i </a:t>
            </a:r>
            <a:r>
              <a:rPr lang="it-IT" sz="2800" b="1" u="sng" dirty="0" smtClean="0"/>
              <a:t>superstiti</a:t>
            </a:r>
            <a:r>
              <a:rPr lang="it-IT" sz="2800" b="1" dirty="0" smtClean="0"/>
              <a:t> </a:t>
            </a:r>
            <a:r>
              <a:rPr lang="it-IT" sz="2800" dirty="0" smtClean="0"/>
              <a:t>su </a:t>
            </a:r>
            <a:r>
              <a:rPr lang="it-IT" sz="2800" dirty="0"/>
              <a:t>una quota </a:t>
            </a:r>
            <a:r>
              <a:rPr lang="it-IT" sz="2800" dirty="0" smtClean="0"/>
              <a:t> delle </a:t>
            </a:r>
            <a:r>
              <a:rPr lang="it-IT" sz="2800" dirty="0"/>
              <a:t>erogazioni previste dal comma 182 </a:t>
            </a:r>
            <a:r>
              <a:rPr lang="it-IT" sz="2800" b="1" u="sng" dirty="0"/>
              <a:t>non superiore a 800 euro</a:t>
            </a:r>
            <a:r>
              <a:rPr lang="it-IT" sz="2800" dirty="0"/>
              <a:t>. </a:t>
            </a:r>
            <a:endParaRPr lang="it-IT" sz="2800" dirty="0" smtClean="0"/>
          </a:p>
          <a:p>
            <a:pPr marL="0" indent="0" algn="just">
              <a:buNone/>
            </a:pPr>
            <a:r>
              <a:rPr lang="it-IT" sz="2800" dirty="0" smtClean="0"/>
              <a:t>Sulla </a:t>
            </a:r>
            <a:r>
              <a:rPr lang="it-IT" sz="2800" dirty="0"/>
              <a:t>medesima quota, non </a:t>
            </a:r>
            <a:r>
              <a:rPr lang="it-IT" sz="2800" dirty="0" smtClean="0"/>
              <a:t>è </a:t>
            </a:r>
            <a:r>
              <a:rPr lang="it-IT" sz="2800" dirty="0"/>
              <a:t>dovuta </a:t>
            </a:r>
            <a:r>
              <a:rPr lang="it-IT" sz="2800" b="1" u="sng" dirty="0"/>
              <a:t>alcuna contribuzione a carico </a:t>
            </a:r>
            <a:r>
              <a:rPr lang="it-IT" sz="2800" b="1" u="sng" dirty="0" smtClean="0"/>
              <a:t>del lavoratore</a:t>
            </a:r>
            <a:r>
              <a:rPr lang="it-IT" sz="2800" dirty="0"/>
              <a:t>. Con riferimento alla quota di erogazioni di cui </a:t>
            </a:r>
            <a:r>
              <a:rPr lang="it-IT" sz="2800" dirty="0" smtClean="0"/>
              <a:t>al presente comma è </a:t>
            </a:r>
            <a:r>
              <a:rPr lang="it-IT" sz="2800" dirty="0"/>
              <a:t>corrispondentemente ridotta </a:t>
            </a:r>
            <a:r>
              <a:rPr lang="it-IT" sz="2800" dirty="0" smtClean="0"/>
              <a:t>l'aliquota contributiva di </a:t>
            </a:r>
            <a:r>
              <a:rPr lang="it-IT" sz="2800" dirty="0"/>
              <a:t>computo ai fini pensionistici.</a:t>
            </a:r>
          </a:p>
        </p:txBody>
      </p:sp>
      <p:sp>
        <p:nvSpPr>
          <p:cNvPr id="7" name="Rettangolo 6"/>
          <p:cNvSpPr/>
          <p:nvPr/>
        </p:nvSpPr>
        <p:spPr>
          <a:xfrm>
            <a:off x="467544" y="476672"/>
            <a:ext cx="7344816" cy="1631216"/>
          </a:xfrm>
          <a:prstGeom prst="rect">
            <a:avLst/>
          </a:prstGeom>
        </p:spPr>
        <p:txBody>
          <a:bodyPr wrap="square">
            <a:spAutoFit/>
          </a:bodyPr>
          <a:lstStyle/>
          <a:p>
            <a:pPr algn="ctr"/>
            <a:r>
              <a:rPr lang="it-IT" sz="3200" b="1" dirty="0"/>
              <a:t>LEGGE 28 dicembre 2015, n. 208</a:t>
            </a:r>
          </a:p>
          <a:p>
            <a:pPr algn="ctr"/>
            <a:r>
              <a:rPr lang="it-IT" sz="3200" b="1" dirty="0"/>
              <a:t>- </a:t>
            </a:r>
            <a:r>
              <a:rPr lang="it-IT" sz="3600" b="1" u="sng" dirty="0"/>
              <a:t>Novità 2017 </a:t>
            </a:r>
            <a:r>
              <a:rPr lang="it-IT" sz="3200" b="1" dirty="0"/>
              <a:t>- </a:t>
            </a:r>
          </a:p>
          <a:p>
            <a:pPr algn="ctr"/>
            <a:r>
              <a:rPr lang="it-IT" sz="3200" b="1" dirty="0" smtClean="0"/>
              <a:t> </a:t>
            </a:r>
            <a:endParaRPr lang="it-IT" sz="3200" b="1"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807084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p:txBody>
          <a:bodyPr>
            <a:normAutofit/>
          </a:bodyPr>
          <a:lstStyle/>
          <a:p>
            <a:pPr marL="0" indent="0" algn="just">
              <a:buNone/>
            </a:pPr>
            <a:r>
              <a:rPr lang="it-IT" sz="2800" dirty="0" smtClean="0"/>
              <a:t>			Esemplificando</a:t>
            </a:r>
          </a:p>
          <a:p>
            <a:pPr marL="0" indent="0" algn="just">
              <a:buNone/>
            </a:pPr>
            <a:endParaRPr lang="it-IT" sz="2800" dirty="0" smtClean="0"/>
          </a:p>
          <a:p>
            <a:pPr marL="0" indent="0" algn="just">
              <a:buNone/>
            </a:pPr>
            <a:endParaRPr lang="it-IT" sz="2800" dirty="0"/>
          </a:p>
        </p:txBody>
      </p:sp>
      <p:sp>
        <p:nvSpPr>
          <p:cNvPr id="7" name="Rettangolo 6"/>
          <p:cNvSpPr/>
          <p:nvPr/>
        </p:nvSpPr>
        <p:spPr>
          <a:xfrm>
            <a:off x="467544" y="476672"/>
            <a:ext cx="7344816" cy="1631216"/>
          </a:xfrm>
          <a:prstGeom prst="rect">
            <a:avLst/>
          </a:prstGeom>
        </p:spPr>
        <p:txBody>
          <a:bodyPr wrap="square">
            <a:spAutoFit/>
          </a:bodyPr>
          <a:lstStyle/>
          <a:p>
            <a:pPr algn="ctr"/>
            <a:r>
              <a:rPr lang="it-IT" sz="3200" b="1" dirty="0" smtClean="0"/>
              <a:t>	LEGGE </a:t>
            </a:r>
            <a:r>
              <a:rPr lang="it-IT" sz="3200" b="1" dirty="0"/>
              <a:t>28 dicembre 2015, n. 208</a:t>
            </a:r>
          </a:p>
          <a:p>
            <a:pPr algn="ctr"/>
            <a:r>
              <a:rPr lang="it-IT" sz="3200" b="1" dirty="0"/>
              <a:t> </a:t>
            </a:r>
            <a:r>
              <a:rPr lang="it-IT" sz="3200" b="1" dirty="0" smtClean="0"/>
              <a:t>     - </a:t>
            </a:r>
            <a:r>
              <a:rPr lang="it-IT" sz="3600" b="1" u="sng" dirty="0"/>
              <a:t>Novità 2017 </a:t>
            </a:r>
            <a:r>
              <a:rPr lang="it-IT" sz="3200" b="1" dirty="0"/>
              <a:t>- </a:t>
            </a:r>
          </a:p>
          <a:p>
            <a:pPr algn="ctr"/>
            <a:r>
              <a:rPr lang="it-IT" sz="3200" b="1" dirty="0" smtClean="0"/>
              <a:t> </a:t>
            </a:r>
            <a:endParaRPr lang="it-IT" sz="3200" b="1" dirty="0"/>
          </a:p>
        </p:txBody>
      </p:sp>
      <p:graphicFrame>
        <p:nvGraphicFramePr>
          <p:cNvPr id="4" name="Tabella 3"/>
          <p:cNvGraphicFramePr>
            <a:graphicFrameLocks noGrp="1"/>
          </p:cNvGraphicFramePr>
          <p:nvPr>
            <p:extLst>
              <p:ext uri="{D42A27DB-BD31-4B8C-83A1-F6EECF244321}">
                <p14:modId xmlns:p14="http://schemas.microsoft.com/office/powerpoint/2010/main" val="1996916738"/>
              </p:ext>
            </p:extLst>
          </p:nvPr>
        </p:nvGraphicFramePr>
        <p:xfrm>
          <a:off x="1835696" y="2158376"/>
          <a:ext cx="6929164" cy="4525960"/>
        </p:xfrm>
        <a:graphic>
          <a:graphicData uri="http://schemas.openxmlformats.org/drawingml/2006/table">
            <a:tbl>
              <a:tblPr/>
              <a:tblGrid>
                <a:gridCol w="4145523"/>
                <a:gridCol w="895093"/>
                <a:gridCol w="629516"/>
                <a:gridCol w="629516"/>
                <a:gridCol w="629516"/>
              </a:tblGrid>
              <a:tr h="228215">
                <a:tc>
                  <a:txBody>
                    <a:bodyPr/>
                    <a:lstStyle/>
                    <a:p>
                      <a:pPr algn="l" fontAlgn="b"/>
                      <a:r>
                        <a:rPr lang="it-IT" sz="1300" b="1" i="0" u="sng" strike="noStrike" dirty="0">
                          <a:solidFill>
                            <a:srgbClr val="000000"/>
                          </a:solidFill>
                          <a:effectLst/>
                          <a:latin typeface="Calibri"/>
                        </a:rPr>
                        <a:t>PREMIO CON DECONTRIBUZIONE</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0" i="0" u="none" strike="noStrike">
                          <a:solidFill>
                            <a:srgbClr val="000000"/>
                          </a:solidFill>
                          <a:effectLst/>
                          <a:latin typeface="Calibri"/>
                        </a:rPr>
                        <a:t>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it-IT" sz="1300" b="0" i="0" u="none" strike="noStrike">
                          <a:solidFill>
                            <a:srgbClr val="000000"/>
                          </a:solidFill>
                          <a:effectLst/>
                          <a:latin typeface="Calibri"/>
                        </a:rPr>
                        <a:t>premio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0" i="0" u="none" strike="noStrike">
                          <a:solidFill>
                            <a:srgbClr val="000000"/>
                          </a:solidFill>
                          <a:effectLst/>
                          <a:latin typeface="Calibri"/>
                        </a:rPr>
                        <a:t>  3.000,00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es-ES" sz="1300" b="0" i="0" u="none" strike="noStrike" dirty="0">
                          <a:solidFill>
                            <a:srgbClr val="000000"/>
                          </a:solidFill>
                          <a:effectLst/>
                          <a:latin typeface="Calibri"/>
                        </a:rPr>
                        <a:t>ctr inps </a:t>
                      </a:r>
                      <a:r>
                        <a:rPr lang="es-ES" sz="1200" b="0" i="0" u="none" strike="noStrike" dirty="0" smtClean="0">
                          <a:solidFill>
                            <a:srgbClr val="000000"/>
                          </a:solidFill>
                          <a:effectLst/>
                          <a:latin typeface="Calibri"/>
                        </a:rPr>
                        <a:t>(€ 2.200 x 9,19%)</a:t>
                      </a:r>
                      <a:endParaRPr lang="es-ES" sz="1200" b="0" i="0" u="none" strike="noStrike" dirty="0">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0" i="0" u="none" strike="noStrike">
                          <a:solidFill>
                            <a:srgbClr val="000000"/>
                          </a:solidFill>
                          <a:effectLst/>
                          <a:latin typeface="Calibri"/>
                        </a:rPr>
                        <a:t>      202,18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it-IT" sz="1300" b="0" i="0" u="none" strike="noStrike">
                          <a:solidFill>
                            <a:srgbClr val="000000"/>
                          </a:solidFill>
                          <a:effectLst/>
                          <a:latin typeface="Calibri"/>
                        </a:rPr>
                        <a:t>imposta sostitutiva </a:t>
                      </a:r>
                      <a:r>
                        <a:rPr lang="it-IT" sz="1300" b="0" i="0" u="none" strike="noStrike" smtClean="0">
                          <a:solidFill>
                            <a:srgbClr val="000000"/>
                          </a:solidFill>
                          <a:effectLst/>
                          <a:latin typeface="Calibri"/>
                        </a:rPr>
                        <a:t>10</a:t>
                      </a:r>
                      <a:r>
                        <a:rPr lang="it-IT" sz="1300" b="0" i="0" u="none" strike="noStrike">
                          <a:solidFill>
                            <a:srgbClr val="000000"/>
                          </a:solidFill>
                          <a:effectLst/>
                          <a:latin typeface="Calibri"/>
                        </a:rPr>
                        <a:t>%</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0" i="0" u="none" strike="noStrike">
                          <a:solidFill>
                            <a:srgbClr val="000000"/>
                          </a:solidFill>
                          <a:effectLst/>
                          <a:latin typeface="Calibri"/>
                        </a:rPr>
                        <a:t>      279,78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it-IT" sz="1300" b="1" i="0" u="none" strike="noStrike">
                          <a:solidFill>
                            <a:srgbClr val="000000"/>
                          </a:solidFill>
                          <a:effectLst/>
                          <a:latin typeface="Calibri"/>
                        </a:rPr>
                        <a:t>netto al dipendente</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1" i="0" u="none" strike="noStrike">
                          <a:solidFill>
                            <a:srgbClr val="000000"/>
                          </a:solidFill>
                          <a:effectLst/>
                          <a:latin typeface="Calibri"/>
                        </a:rPr>
                        <a:t>  2.518,04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it-IT" sz="1300" b="0" i="0" u="none" strike="noStrike" dirty="0">
                          <a:solidFill>
                            <a:srgbClr val="000000"/>
                          </a:solidFill>
                          <a:effectLst/>
                          <a:latin typeface="Calibri"/>
                        </a:rPr>
                        <a:t>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0" i="0" u="none" strike="noStrike">
                          <a:solidFill>
                            <a:srgbClr val="000000"/>
                          </a:solidFill>
                          <a:effectLst/>
                          <a:latin typeface="Calibri"/>
                        </a:rPr>
                        <a:t>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dirty="0">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it-IT" sz="1300" b="0" i="0" u="none" strike="noStrike" dirty="0" err="1">
                          <a:solidFill>
                            <a:srgbClr val="000000"/>
                          </a:solidFill>
                          <a:effectLst/>
                          <a:latin typeface="Calibri"/>
                        </a:rPr>
                        <a:t>ctr</a:t>
                      </a:r>
                      <a:r>
                        <a:rPr lang="it-IT" sz="1300" b="0" i="0" u="none" strike="noStrike" dirty="0">
                          <a:solidFill>
                            <a:srgbClr val="000000"/>
                          </a:solidFill>
                          <a:effectLst/>
                          <a:latin typeface="Calibri"/>
                        </a:rPr>
                        <a:t> </a:t>
                      </a:r>
                      <a:r>
                        <a:rPr lang="it-IT" sz="1300" b="0" i="0" u="none" strike="noStrike" dirty="0" err="1">
                          <a:solidFill>
                            <a:srgbClr val="000000"/>
                          </a:solidFill>
                          <a:effectLst/>
                          <a:latin typeface="Calibri"/>
                        </a:rPr>
                        <a:t>inps</a:t>
                      </a:r>
                      <a:r>
                        <a:rPr lang="it-IT" sz="1300" b="0" i="0" u="none" strike="noStrike" dirty="0">
                          <a:solidFill>
                            <a:srgbClr val="000000"/>
                          </a:solidFill>
                          <a:effectLst/>
                          <a:latin typeface="Calibri"/>
                        </a:rPr>
                        <a:t> datore di </a:t>
                      </a:r>
                      <a:r>
                        <a:rPr lang="it-IT" sz="1300" b="0" i="0" u="none" strike="noStrike" dirty="0" smtClean="0">
                          <a:solidFill>
                            <a:srgbClr val="000000"/>
                          </a:solidFill>
                          <a:effectLst/>
                          <a:latin typeface="+mn-lt"/>
                        </a:rPr>
                        <a:t>lavoro </a:t>
                      </a:r>
                      <a:r>
                        <a:rPr lang="it-IT" sz="1200" b="0" i="0" u="none" strike="noStrike" dirty="0" smtClean="0">
                          <a:solidFill>
                            <a:srgbClr val="000000"/>
                          </a:solidFill>
                          <a:effectLst/>
                          <a:latin typeface="+mn-lt"/>
                        </a:rPr>
                        <a:t>(€ 2.200 x 29,413%)+(€ 800 x 9,413%)</a:t>
                      </a:r>
                      <a:endParaRPr lang="it-IT" sz="1200" b="0" i="0" u="none" strike="noStrike" dirty="0">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0" i="0" u="none" strike="noStrike" dirty="0">
                          <a:solidFill>
                            <a:srgbClr val="000000"/>
                          </a:solidFill>
                          <a:effectLst/>
                          <a:latin typeface="Calibri"/>
                        </a:rPr>
                        <a:t>      722,39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dirty="0">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it-IT" sz="1300" b="1" i="0" u="none" strike="noStrike" dirty="0">
                          <a:solidFill>
                            <a:srgbClr val="000000"/>
                          </a:solidFill>
                          <a:effectLst/>
                          <a:latin typeface="Calibri"/>
                        </a:rPr>
                        <a:t>costo datore di lavoro </a:t>
                      </a:r>
                      <a:r>
                        <a:rPr lang="it-IT" sz="1300" b="1" i="0" u="none" strike="noStrike" dirty="0" smtClean="0">
                          <a:solidFill>
                            <a:srgbClr val="000000"/>
                          </a:solidFill>
                          <a:effectLst/>
                          <a:latin typeface="Calibri"/>
                        </a:rPr>
                        <a:t>(importo lordo </a:t>
                      </a:r>
                      <a:r>
                        <a:rPr lang="it-IT" sz="1300" b="1" i="0" u="none" strike="noStrike" dirty="0">
                          <a:solidFill>
                            <a:srgbClr val="000000"/>
                          </a:solidFill>
                          <a:effectLst/>
                          <a:latin typeface="Calibri"/>
                        </a:rPr>
                        <a:t>+ </a:t>
                      </a:r>
                      <a:r>
                        <a:rPr lang="it-IT" sz="1300" b="1" i="0" u="none" strike="noStrike" dirty="0" err="1">
                          <a:solidFill>
                            <a:srgbClr val="000000"/>
                          </a:solidFill>
                          <a:effectLst/>
                          <a:latin typeface="Calibri"/>
                        </a:rPr>
                        <a:t>ctr</a:t>
                      </a:r>
                      <a:r>
                        <a:rPr lang="it-IT" sz="1300" b="1" i="0" u="none" strike="noStrike" dirty="0">
                          <a:solidFill>
                            <a:srgbClr val="000000"/>
                          </a:solidFill>
                          <a:effectLst/>
                          <a:latin typeface="Calibri"/>
                        </a:rPr>
                        <a:t> </a:t>
                      </a:r>
                      <a:r>
                        <a:rPr lang="it-IT" sz="1300" b="1" i="0" u="none" strike="noStrike" dirty="0" err="1">
                          <a:solidFill>
                            <a:srgbClr val="000000"/>
                          </a:solidFill>
                          <a:effectLst/>
                          <a:latin typeface="Calibri"/>
                        </a:rPr>
                        <a:t>inps</a:t>
                      </a:r>
                      <a:r>
                        <a:rPr lang="it-IT" sz="1300" b="1" i="0" u="none" strike="noStrike" dirty="0">
                          <a:solidFill>
                            <a:srgbClr val="000000"/>
                          </a:solidFill>
                          <a:effectLst/>
                          <a:latin typeface="Calibri"/>
                        </a:rPr>
                        <a:t>)</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1" i="0" u="none" strike="noStrike">
                          <a:solidFill>
                            <a:srgbClr val="000000"/>
                          </a:solidFill>
                          <a:effectLst/>
                          <a:latin typeface="Calibri"/>
                        </a:rPr>
                        <a:t>  3.722,39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418090">
                <a:tc gridSpan="5">
                  <a:txBody>
                    <a:bodyPr/>
                    <a:lstStyle/>
                    <a:p>
                      <a:pPr algn="l" fontAlgn="b"/>
                      <a:r>
                        <a:rPr lang="it-IT" sz="1300" b="0" i="0" u="none" strike="noStrike" dirty="0">
                          <a:solidFill>
                            <a:srgbClr val="000000"/>
                          </a:solidFill>
                          <a:effectLst/>
                          <a:latin typeface="Calibri"/>
                        </a:rPr>
                        <a:t>Datore di lavoro fino a 50 Dipendenti, Settore Commercio (CSC 7.01.XX con CUAF)</a:t>
                      </a:r>
                    </a:p>
                  </a:txBody>
                  <a:tcPr marL="9129" marR="9129" marT="9129"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28215">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it-IT" sz="1300" b="1" i="0" u="sng" strike="noStrike">
                          <a:solidFill>
                            <a:srgbClr val="000000"/>
                          </a:solidFill>
                          <a:effectLst/>
                          <a:latin typeface="Calibri"/>
                        </a:rPr>
                        <a:t>PREMIO SENZA DECONTRIBUZIONE</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0" i="0" u="none" strike="noStrike">
                          <a:solidFill>
                            <a:srgbClr val="000000"/>
                          </a:solidFill>
                          <a:effectLst/>
                          <a:latin typeface="Calibri"/>
                        </a:rPr>
                        <a:t>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it-IT" sz="1300" b="0" i="0" u="none" strike="noStrike">
                          <a:solidFill>
                            <a:srgbClr val="000000"/>
                          </a:solidFill>
                          <a:effectLst/>
                          <a:latin typeface="Calibri"/>
                        </a:rPr>
                        <a:t>premio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0" i="0" u="none" strike="noStrike">
                          <a:solidFill>
                            <a:srgbClr val="000000"/>
                          </a:solidFill>
                          <a:effectLst/>
                          <a:latin typeface="Calibri"/>
                        </a:rPr>
                        <a:t>  3.000,00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es-ES" sz="1300" b="0" i="0" u="none" strike="noStrike" dirty="0">
                          <a:solidFill>
                            <a:srgbClr val="000000"/>
                          </a:solidFill>
                          <a:effectLst/>
                          <a:latin typeface="Calibri"/>
                        </a:rPr>
                        <a:t>ctr inps </a:t>
                      </a:r>
                      <a:r>
                        <a:rPr lang="es-ES" sz="1300" b="0" i="0" u="none" strike="noStrike" dirty="0" smtClean="0">
                          <a:solidFill>
                            <a:srgbClr val="000000"/>
                          </a:solidFill>
                          <a:effectLst/>
                          <a:latin typeface="Calibri"/>
                        </a:rPr>
                        <a:t>(€ 3.000 x 9,19%)</a:t>
                      </a:r>
                      <a:endParaRPr lang="es-ES" sz="1300" b="0" i="0" u="none" strike="noStrike" dirty="0">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0" i="0" u="none" strike="noStrike">
                          <a:solidFill>
                            <a:srgbClr val="000000"/>
                          </a:solidFill>
                          <a:effectLst/>
                          <a:latin typeface="Calibri"/>
                        </a:rPr>
                        <a:t>      275,70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it-IT" sz="1300" b="0" i="0" u="none" strike="noStrike">
                          <a:solidFill>
                            <a:srgbClr val="000000"/>
                          </a:solidFill>
                          <a:effectLst/>
                          <a:latin typeface="Calibri"/>
                        </a:rPr>
                        <a:t>imposta sostitutiva 10%</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0" i="0" u="none" strike="noStrike">
                          <a:solidFill>
                            <a:srgbClr val="000000"/>
                          </a:solidFill>
                          <a:effectLst/>
                          <a:latin typeface="Calibri"/>
                        </a:rPr>
                        <a:t>      272,43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it-IT" sz="1300" b="1" i="0" u="none" strike="noStrike">
                          <a:solidFill>
                            <a:srgbClr val="000000"/>
                          </a:solidFill>
                          <a:effectLst/>
                          <a:latin typeface="Calibri"/>
                        </a:rPr>
                        <a:t>netto al dipendente</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1" i="0" u="none" strike="noStrike">
                          <a:solidFill>
                            <a:srgbClr val="000000"/>
                          </a:solidFill>
                          <a:effectLst/>
                          <a:latin typeface="Calibri"/>
                        </a:rPr>
                        <a:t>  2.451,87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it-IT" sz="1300" b="0" i="0" u="none" strike="noStrike">
                          <a:solidFill>
                            <a:srgbClr val="000000"/>
                          </a:solidFill>
                          <a:effectLst/>
                          <a:latin typeface="Calibri"/>
                        </a:rPr>
                        <a:t>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0" i="0" u="none" strike="noStrike">
                          <a:solidFill>
                            <a:srgbClr val="000000"/>
                          </a:solidFill>
                          <a:effectLst/>
                          <a:latin typeface="Calibri"/>
                        </a:rPr>
                        <a:t>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it-IT" sz="1300" b="0" i="0" u="none" strike="noStrike" dirty="0" err="1">
                          <a:solidFill>
                            <a:srgbClr val="000000"/>
                          </a:solidFill>
                          <a:effectLst/>
                          <a:latin typeface="Calibri"/>
                        </a:rPr>
                        <a:t>ctr</a:t>
                      </a:r>
                      <a:r>
                        <a:rPr lang="it-IT" sz="1300" b="0" i="0" u="none" strike="noStrike" dirty="0">
                          <a:solidFill>
                            <a:srgbClr val="000000"/>
                          </a:solidFill>
                          <a:effectLst/>
                          <a:latin typeface="Calibri"/>
                        </a:rPr>
                        <a:t> </a:t>
                      </a:r>
                      <a:r>
                        <a:rPr lang="it-IT" sz="1300" b="0" i="0" u="none" strike="noStrike" dirty="0" err="1">
                          <a:solidFill>
                            <a:srgbClr val="000000"/>
                          </a:solidFill>
                          <a:effectLst/>
                          <a:latin typeface="Calibri"/>
                        </a:rPr>
                        <a:t>inps</a:t>
                      </a:r>
                      <a:r>
                        <a:rPr lang="it-IT" sz="1300" b="0" i="0" u="none" strike="noStrike" dirty="0">
                          <a:solidFill>
                            <a:srgbClr val="000000"/>
                          </a:solidFill>
                          <a:effectLst/>
                          <a:latin typeface="Calibri"/>
                        </a:rPr>
                        <a:t> datore di </a:t>
                      </a:r>
                      <a:r>
                        <a:rPr lang="it-IT" sz="1300" b="0" i="0" u="none" strike="noStrike" dirty="0" smtClean="0">
                          <a:solidFill>
                            <a:srgbClr val="000000"/>
                          </a:solidFill>
                          <a:effectLst/>
                          <a:latin typeface="+mn-lt"/>
                        </a:rPr>
                        <a:t>lavoro </a:t>
                      </a:r>
                      <a:r>
                        <a:rPr lang="it-IT" sz="1200" b="0" i="0" u="none" strike="noStrike" dirty="0" smtClean="0">
                          <a:solidFill>
                            <a:srgbClr val="000000"/>
                          </a:solidFill>
                          <a:effectLst/>
                          <a:latin typeface="+mn-lt"/>
                        </a:rPr>
                        <a:t>(€ 3.000 x 29,413%)</a:t>
                      </a:r>
                      <a:endParaRPr lang="it-IT" sz="1300" b="0" i="0" u="none" strike="noStrike" dirty="0">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0" i="0" u="none" strike="noStrike">
                          <a:solidFill>
                            <a:srgbClr val="000000"/>
                          </a:solidFill>
                          <a:effectLst/>
                          <a:latin typeface="Calibri"/>
                        </a:rPr>
                        <a:t>      882,39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r>
              <a:tr h="228215">
                <a:tc>
                  <a:txBody>
                    <a:bodyPr/>
                    <a:lstStyle/>
                    <a:p>
                      <a:pPr algn="l" fontAlgn="b"/>
                      <a:r>
                        <a:rPr lang="it-IT" sz="1300" b="1" i="0" u="none" strike="noStrike" dirty="0">
                          <a:solidFill>
                            <a:srgbClr val="000000"/>
                          </a:solidFill>
                          <a:effectLst/>
                          <a:latin typeface="Calibri"/>
                        </a:rPr>
                        <a:t>costo datore di lavoro </a:t>
                      </a:r>
                      <a:r>
                        <a:rPr lang="it-IT" sz="1300" b="1" i="0" u="none" strike="noStrike" dirty="0" smtClean="0">
                          <a:solidFill>
                            <a:srgbClr val="000000"/>
                          </a:solidFill>
                          <a:effectLst/>
                          <a:latin typeface="Calibri"/>
                        </a:rPr>
                        <a:t>(importo lordo </a:t>
                      </a:r>
                      <a:r>
                        <a:rPr lang="it-IT" sz="1300" b="1" i="0" u="none" strike="noStrike" dirty="0">
                          <a:solidFill>
                            <a:srgbClr val="000000"/>
                          </a:solidFill>
                          <a:effectLst/>
                          <a:latin typeface="Calibri"/>
                        </a:rPr>
                        <a:t>+ </a:t>
                      </a:r>
                      <a:r>
                        <a:rPr lang="it-IT" sz="1300" b="1" i="0" u="none" strike="noStrike" dirty="0" err="1">
                          <a:solidFill>
                            <a:srgbClr val="000000"/>
                          </a:solidFill>
                          <a:effectLst/>
                          <a:latin typeface="Calibri"/>
                        </a:rPr>
                        <a:t>ctr</a:t>
                      </a:r>
                      <a:r>
                        <a:rPr lang="it-IT" sz="1300" b="1" i="0" u="none" strike="noStrike" dirty="0">
                          <a:solidFill>
                            <a:srgbClr val="000000"/>
                          </a:solidFill>
                          <a:effectLst/>
                          <a:latin typeface="Calibri"/>
                        </a:rPr>
                        <a:t> </a:t>
                      </a:r>
                      <a:r>
                        <a:rPr lang="it-IT" sz="1300" b="1" i="0" u="none" strike="noStrike" dirty="0" err="1">
                          <a:solidFill>
                            <a:srgbClr val="000000"/>
                          </a:solidFill>
                          <a:effectLst/>
                          <a:latin typeface="Calibri"/>
                        </a:rPr>
                        <a:t>inps</a:t>
                      </a:r>
                      <a:r>
                        <a:rPr lang="it-IT" sz="1300" b="1" i="0" u="none" strike="noStrike" dirty="0">
                          <a:solidFill>
                            <a:srgbClr val="000000"/>
                          </a:solidFill>
                          <a:effectLst/>
                          <a:latin typeface="Calibri"/>
                        </a:rPr>
                        <a:t>)</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300" b="1" i="0" u="none" strike="noStrike">
                          <a:solidFill>
                            <a:srgbClr val="000000"/>
                          </a:solidFill>
                          <a:effectLst/>
                          <a:latin typeface="Calibri"/>
                        </a:rPr>
                        <a:t>  3.882,39 </a:t>
                      </a:r>
                    </a:p>
                  </a:txBody>
                  <a:tcPr marL="9129" marR="9129" marT="9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300" b="0" i="0" u="none" strike="noStrike">
                        <a:solidFill>
                          <a:srgbClr val="000000"/>
                        </a:solidFill>
                        <a:effectLst/>
                        <a:latin typeface="Calibri"/>
                      </a:endParaRPr>
                    </a:p>
                  </a:txBody>
                  <a:tcPr marL="9129" marR="9129" marT="91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300" b="0" i="0" u="none" strike="noStrike">
                        <a:solidFill>
                          <a:srgbClr val="000000"/>
                        </a:solidFill>
                        <a:effectLst/>
                        <a:latin typeface="Calibri"/>
                      </a:endParaRPr>
                    </a:p>
                  </a:txBody>
                  <a:tcPr marL="9129" marR="9129" marT="9129" marB="0" anchor="b">
                    <a:lnL>
                      <a:noFill/>
                    </a:lnL>
                    <a:lnR>
                      <a:noFill/>
                    </a:lnR>
                    <a:lnT>
                      <a:noFill/>
                    </a:lnT>
                    <a:lnB>
                      <a:noFill/>
                    </a:lnB>
                  </a:tcPr>
                </a:tc>
                <a:tc>
                  <a:txBody>
                    <a:bodyPr/>
                    <a:lstStyle/>
                    <a:p>
                      <a:pPr algn="l" fontAlgn="b"/>
                      <a:endParaRPr lang="it-IT" sz="1300" b="0" i="0" u="none" strike="noStrike" dirty="0">
                        <a:solidFill>
                          <a:srgbClr val="000000"/>
                        </a:solidFill>
                        <a:effectLst/>
                        <a:latin typeface="Calibri"/>
                      </a:endParaRPr>
                    </a:p>
                  </a:txBody>
                  <a:tcPr marL="9129" marR="9129" marT="9129" marB="0" anchor="b">
                    <a:lnL>
                      <a:noFill/>
                    </a:lnL>
                    <a:lnR>
                      <a:noFill/>
                    </a:lnR>
                    <a:lnT>
                      <a:noFill/>
                    </a:lnT>
                    <a:lnB>
                      <a:noFill/>
                    </a:lnB>
                  </a:tcPr>
                </a:tc>
              </a:tr>
            </a:tbl>
          </a:graphicData>
        </a:graphic>
      </p:graphicFrame>
    </p:spTree>
    <p:extLst>
      <p:ext uri="{BB962C8B-B14F-4D97-AF65-F5344CB8AC3E}">
        <p14:creationId xmlns:p14="http://schemas.microsoft.com/office/powerpoint/2010/main" val="15363358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a:xfrm>
            <a:off x="457200" y="1060896"/>
            <a:ext cx="8229600" cy="5065267"/>
          </a:xfrm>
        </p:spPr>
        <p:txBody>
          <a:bodyPr>
            <a:normAutofit fontScale="47500" lnSpcReduction="20000"/>
          </a:bodyPr>
          <a:lstStyle/>
          <a:p>
            <a:pPr marL="0" indent="0" algn="ctr">
              <a:buNone/>
            </a:pPr>
            <a:r>
              <a:rPr lang="it-IT" sz="4400" b="1" u="sng" dirty="0" smtClean="0"/>
              <a:t>DATORI DI LAVORO PRIVATI</a:t>
            </a:r>
          </a:p>
          <a:p>
            <a:pPr marL="0" indent="0" algn="ctr">
              <a:buNone/>
            </a:pPr>
            <a:endParaRPr lang="it-IT" sz="4400" b="1" u="sng" dirty="0" smtClean="0"/>
          </a:p>
          <a:p>
            <a:pPr algn="just">
              <a:buFont typeface="Wingdings" panose="05000000000000000000" pitchFamily="2" charset="2"/>
              <a:buChar char="ü"/>
            </a:pPr>
            <a:r>
              <a:rPr lang="it-IT" sz="4200" dirty="0" smtClean="0"/>
              <a:t>datori </a:t>
            </a:r>
            <a:r>
              <a:rPr lang="it-IT" sz="4200" dirty="0"/>
              <a:t>di lavoro imprenditori; </a:t>
            </a:r>
            <a:endParaRPr lang="it-IT" sz="4200" dirty="0" smtClean="0"/>
          </a:p>
          <a:p>
            <a:pPr algn="just">
              <a:buFont typeface="Wingdings" panose="05000000000000000000" pitchFamily="2" charset="2"/>
              <a:buChar char="ü"/>
            </a:pPr>
            <a:r>
              <a:rPr lang="it-IT" sz="4200" dirty="0" smtClean="0"/>
              <a:t>enti </a:t>
            </a:r>
            <a:r>
              <a:rPr lang="it-IT" sz="4200" dirty="0"/>
              <a:t>pubblici economici (EPE); </a:t>
            </a:r>
            <a:endParaRPr lang="it-IT" sz="4200" dirty="0" smtClean="0"/>
          </a:p>
          <a:p>
            <a:pPr algn="just">
              <a:buFont typeface="Wingdings" panose="05000000000000000000" pitchFamily="2" charset="2"/>
              <a:buChar char="ü"/>
            </a:pPr>
            <a:r>
              <a:rPr lang="it-IT" sz="4200" dirty="0" smtClean="0"/>
              <a:t>società </a:t>
            </a:r>
            <a:r>
              <a:rPr lang="it-IT" sz="4200" dirty="0"/>
              <a:t>di capitali indipendentemente dalla proprietà pubblica o </a:t>
            </a:r>
            <a:r>
              <a:rPr lang="it-IT" sz="4200" dirty="0" smtClean="0"/>
              <a:t>  privata </a:t>
            </a:r>
            <a:r>
              <a:rPr lang="it-IT" sz="4200" dirty="0"/>
              <a:t>del capitale; </a:t>
            </a:r>
            <a:endParaRPr lang="it-IT" sz="4200" dirty="0" smtClean="0"/>
          </a:p>
          <a:p>
            <a:pPr algn="just">
              <a:buFont typeface="Wingdings" panose="05000000000000000000" pitchFamily="2" charset="2"/>
              <a:buChar char="ü"/>
            </a:pPr>
            <a:r>
              <a:rPr lang="it-IT" sz="4200" dirty="0" smtClean="0"/>
              <a:t>associazioni </a:t>
            </a:r>
            <a:r>
              <a:rPr lang="it-IT" sz="4200" dirty="0"/>
              <a:t>culturali, politiche o sindacali, associazioni di </a:t>
            </a:r>
            <a:r>
              <a:rPr lang="it-IT" sz="4200" dirty="0" smtClean="0"/>
              <a:t>volontariato;</a:t>
            </a:r>
          </a:p>
          <a:p>
            <a:pPr algn="just">
              <a:buFont typeface="Wingdings" panose="05000000000000000000" pitchFamily="2" charset="2"/>
              <a:buChar char="ü"/>
            </a:pPr>
            <a:r>
              <a:rPr lang="it-IT" sz="4200" dirty="0" smtClean="0"/>
              <a:t>studi </a:t>
            </a:r>
            <a:r>
              <a:rPr lang="it-IT" sz="4200" dirty="0"/>
              <a:t>professionali individuali o associati in qualsiasi forma giuridica costituita; </a:t>
            </a:r>
            <a:endParaRPr lang="it-IT" sz="4200" dirty="0" smtClean="0"/>
          </a:p>
          <a:p>
            <a:pPr algn="just">
              <a:buFont typeface="Wingdings" panose="05000000000000000000" pitchFamily="2" charset="2"/>
              <a:buChar char="ü"/>
            </a:pPr>
            <a:r>
              <a:rPr lang="it-IT" sz="4200" dirty="0" smtClean="0"/>
              <a:t>istituti autonomi case popolari trasformati in base alle diverse leggi regionali in enti pubblici economici; </a:t>
            </a:r>
          </a:p>
          <a:p>
            <a:pPr algn="just">
              <a:buFont typeface="Wingdings" panose="05000000000000000000" pitchFamily="2" charset="2"/>
              <a:buChar char="ü"/>
            </a:pPr>
            <a:r>
              <a:rPr lang="it-IT" sz="4200" dirty="0" smtClean="0"/>
              <a:t>ex </a:t>
            </a:r>
            <a:r>
              <a:rPr lang="it-IT" sz="4200" dirty="0"/>
              <a:t>IPAB trasformate in associazioni o fondazioni di diritto privato, in quanto prive dei requisiti per trasformarsi in ASP, ed iscritte nel registro delle persone giuridiche; </a:t>
            </a:r>
            <a:endParaRPr lang="it-IT" sz="4200" dirty="0" smtClean="0"/>
          </a:p>
          <a:p>
            <a:pPr algn="just">
              <a:buFont typeface="Wingdings" panose="05000000000000000000" pitchFamily="2" charset="2"/>
              <a:buChar char="ü"/>
            </a:pPr>
            <a:r>
              <a:rPr lang="it-IT" sz="4200" dirty="0" smtClean="0"/>
              <a:t>aziende </a:t>
            </a:r>
            <a:r>
              <a:rPr lang="it-IT" sz="4200" dirty="0"/>
              <a:t>speciali costituite anche in consorzio; </a:t>
            </a:r>
            <a:endParaRPr lang="it-IT" sz="4200" dirty="0" smtClean="0"/>
          </a:p>
          <a:p>
            <a:pPr algn="just">
              <a:buFont typeface="Wingdings" panose="05000000000000000000" pitchFamily="2" charset="2"/>
              <a:buChar char="ü"/>
            </a:pPr>
            <a:r>
              <a:rPr lang="it-IT" sz="4200" dirty="0" smtClean="0"/>
              <a:t>consorzi </a:t>
            </a:r>
            <a:r>
              <a:rPr lang="it-IT" sz="4200" dirty="0"/>
              <a:t>di bonifica; consorzi industriali</a:t>
            </a:r>
            <a:r>
              <a:rPr lang="it-IT" sz="4200" dirty="0" smtClean="0"/>
              <a:t>;</a:t>
            </a:r>
          </a:p>
          <a:p>
            <a:pPr algn="just">
              <a:buFont typeface="Wingdings" panose="05000000000000000000" pitchFamily="2" charset="2"/>
              <a:buChar char="ü"/>
            </a:pPr>
            <a:r>
              <a:rPr lang="it-IT" sz="4200" dirty="0" smtClean="0"/>
              <a:t>enti </a:t>
            </a:r>
            <a:r>
              <a:rPr lang="it-IT" sz="4200" dirty="0"/>
              <a:t>morali; enti </a:t>
            </a:r>
            <a:r>
              <a:rPr lang="it-IT" sz="4200" dirty="0" smtClean="0"/>
              <a:t>ecclesiastici</a:t>
            </a:r>
          </a:p>
        </p:txBody>
      </p:sp>
      <p:sp>
        <p:nvSpPr>
          <p:cNvPr id="7" name="Rettangolo 6"/>
          <p:cNvSpPr/>
          <p:nvPr/>
        </p:nvSpPr>
        <p:spPr>
          <a:xfrm>
            <a:off x="467544" y="476672"/>
            <a:ext cx="7344816" cy="584775"/>
          </a:xfrm>
          <a:prstGeom prst="rect">
            <a:avLst/>
          </a:prstGeom>
        </p:spPr>
        <p:txBody>
          <a:bodyPr wrap="square">
            <a:spAutoFit/>
          </a:bodyPr>
          <a:lstStyle/>
          <a:p>
            <a:pPr algn="ctr"/>
            <a:r>
              <a:rPr lang="it-IT" sz="3200" b="1" dirty="0"/>
              <a:t>  </a:t>
            </a:r>
          </a:p>
        </p:txBody>
      </p:sp>
      <p:sp>
        <p:nvSpPr>
          <p:cNvPr id="3" name="Rettangolo 2"/>
          <p:cNvSpPr/>
          <p:nvPr/>
        </p:nvSpPr>
        <p:spPr>
          <a:xfrm>
            <a:off x="998538" y="414565"/>
            <a:ext cx="7272808" cy="646331"/>
          </a:xfrm>
          <a:prstGeom prst="rect">
            <a:avLst/>
          </a:prstGeom>
        </p:spPr>
        <p:txBody>
          <a:bodyPr wrap="square">
            <a:spAutoFit/>
          </a:bodyPr>
          <a:lstStyle/>
          <a:p>
            <a:pPr algn="ctr"/>
            <a:r>
              <a:rPr lang="it-IT" sz="3600" b="1" dirty="0" smtClean="0"/>
              <a:t>Sintesi di chiusura</a:t>
            </a:r>
            <a:endParaRPr lang="it-IT" b="1" dirty="0"/>
          </a:p>
        </p:txBody>
      </p:sp>
      <p:sp>
        <p:nvSpPr>
          <p:cNvPr id="8"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24127540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a:xfrm>
            <a:off x="457200" y="1412776"/>
            <a:ext cx="8229600" cy="5040560"/>
          </a:xfrm>
        </p:spPr>
        <p:txBody>
          <a:bodyPr>
            <a:noAutofit/>
          </a:bodyPr>
          <a:lstStyle/>
          <a:p>
            <a:pPr algn="just">
              <a:buFont typeface="Wingdings" panose="05000000000000000000" pitchFamily="2" charset="2"/>
              <a:buChar char="ü"/>
            </a:pPr>
            <a:r>
              <a:rPr lang="it-IT" sz="1850" dirty="0" smtClean="0"/>
              <a:t>Amministrazioni </a:t>
            </a:r>
            <a:r>
              <a:rPr lang="it-IT" sz="1850" dirty="0"/>
              <a:t>dello Stato, ivi compresi gli istituti e scuole di ogni ordine e grado e le istituzioni educative, comprese le Accademie e i Conservatori statali; </a:t>
            </a:r>
            <a:endParaRPr lang="it-IT" sz="1850" dirty="0" smtClean="0"/>
          </a:p>
          <a:p>
            <a:pPr algn="just">
              <a:buFont typeface="Wingdings" panose="05000000000000000000" pitchFamily="2" charset="2"/>
              <a:buChar char="ü"/>
            </a:pPr>
            <a:r>
              <a:rPr lang="it-IT" sz="1850" dirty="0" smtClean="0"/>
              <a:t>aziende </a:t>
            </a:r>
            <a:r>
              <a:rPr lang="it-IT" sz="1850" dirty="0"/>
              <a:t>ed amministrazioni dello Stato ad ordinamento autonomo; </a:t>
            </a:r>
            <a:endParaRPr lang="it-IT" sz="1850" dirty="0" smtClean="0"/>
          </a:p>
          <a:p>
            <a:pPr algn="just">
              <a:buFont typeface="Wingdings" panose="05000000000000000000" pitchFamily="2" charset="2"/>
              <a:buChar char="ü"/>
            </a:pPr>
            <a:r>
              <a:rPr lang="it-IT" sz="1850" dirty="0" smtClean="0"/>
              <a:t>regioni</a:t>
            </a:r>
            <a:r>
              <a:rPr lang="it-IT" sz="1850" dirty="0"/>
              <a:t>, Province, Comuni, Comunità montane e loro consorzi e </a:t>
            </a:r>
            <a:r>
              <a:rPr lang="it-IT" sz="1850" dirty="0" smtClean="0"/>
              <a:t>associazioni;</a:t>
            </a:r>
          </a:p>
          <a:p>
            <a:pPr algn="just">
              <a:buFont typeface="Wingdings" panose="05000000000000000000" pitchFamily="2" charset="2"/>
              <a:buChar char="ü"/>
            </a:pPr>
            <a:r>
              <a:rPr lang="it-IT" sz="1850" dirty="0" smtClean="0"/>
              <a:t>istituzioni </a:t>
            </a:r>
            <a:r>
              <a:rPr lang="it-IT" sz="1850" dirty="0"/>
              <a:t>universitarie; istituti autonomi case popolari; </a:t>
            </a:r>
            <a:endParaRPr lang="it-IT" sz="1850" dirty="0" smtClean="0"/>
          </a:p>
          <a:p>
            <a:pPr algn="just">
              <a:buFont typeface="Wingdings" panose="05000000000000000000" pitchFamily="2" charset="2"/>
              <a:buChar char="ü"/>
            </a:pPr>
            <a:r>
              <a:rPr lang="it-IT" sz="1850" dirty="0" smtClean="0"/>
              <a:t>camere </a:t>
            </a:r>
            <a:r>
              <a:rPr lang="it-IT" sz="1850" dirty="0"/>
              <a:t>di commercio, industria, artigianato e agricoltura e loro </a:t>
            </a:r>
            <a:r>
              <a:rPr lang="it-IT" sz="1850" dirty="0" smtClean="0"/>
              <a:t>associazioni;</a:t>
            </a:r>
          </a:p>
          <a:p>
            <a:pPr algn="just">
              <a:buFont typeface="Wingdings" panose="05000000000000000000" pitchFamily="2" charset="2"/>
              <a:buChar char="ü"/>
            </a:pPr>
            <a:r>
              <a:rPr lang="it-IT" sz="1850" dirty="0" smtClean="0"/>
              <a:t>enti </a:t>
            </a:r>
            <a:r>
              <a:rPr lang="it-IT" sz="1850" dirty="0"/>
              <a:t>pubblici non economici nazionali, regionali e locali: sono da ricomprendere tutti gli enti indicati nella legge 20 marzo 1975, n. 70, gli ordini e i collegi professionali e le relative federazioni, consigli e collegi nazionali, gli enti di ricerca e sperimentazione non compresi nella legge n. 70/1975 e gli enti pubblici non economici dipendenti dalle regioni o dalle province autonome; </a:t>
            </a:r>
            <a:endParaRPr lang="it-IT" sz="1850" dirty="0" smtClean="0"/>
          </a:p>
          <a:p>
            <a:pPr algn="just">
              <a:buFont typeface="Wingdings" panose="05000000000000000000" pitchFamily="2" charset="2"/>
              <a:buChar char="ü"/>
            </a:pPr>
            <a:r>
              <a:rPr lang="it-IT" sz="1850" dirty="0" smtClean="0"/>
              <a:t>amministrazioni</a:t>
            </a:r>
            <a:r>
              <a:rPr lang="it-IT" sz="1850" dirty="0"/>
              <a:t>, aziende e gli enti del Servizio sanitario nazionale; </a:t>
            </a:r>
            <a:endParaRPr lang="it-IT" sz="1850" dirty="0" smtClean="0"/>
          </a:p>
          <a:p>
            <a:pPr algn="just">
              <a:buFont typeface="Wingdings" panose="05000000000000000000" pitchFamily="2" charset="2"/>
              <a:buChar char="ü"/>
            </a:pPr>
            <a:r>
              <a:rPr lang="it-IT" sz="1850" dirty="0" smtClean="0"/>
              <a:t>Agenzia </a:t>
            </a:r>
            <a:r>
              <a:rPr lang="it-IT" sz="1850" dirty="0"/>
              <a:t>per la rappresentanza negoziale delle pubbliche amministrazioni (ARAN); agenzie di cui al decreto legislativo 30 luglio 1999, n. </a:t>
            </a:r>
            <a:r>
              <a:rPr lang="it-IT" sz="1850" dirty="0" smtClean="0"/>
              <a:t>300</a:t>
            </a:r>
          </a:p>
        </p:txBody>
      </p:sp>
      <p:sp>
        <p:nvSpPr>
          <p:cNvPr id="7" name="Rettangolo 6"/>
          <p:cNvSpPr/>
          <p:nvPr/>
        </p:nvSpPr>
        <p:spPr>
          <a:xfrm>
            <a:off x="467544" y="476672"/>
            <a:ext cx="7344816" cy="584775"/>
          </a:xfrm>
          <a:prstGeom prst="rect">
            <a:avLst/>
          </a:prstGeom>
        </p:spPr>
        <p:txBody>
          <a:bodyPr wrap="square">
            <a:spAutoFit/>
          </a:bodyPr>
          <a:lstStyle/>
          <a:p>
            <a:pPr algn="ctr"/>
            <a:r>
              <a:rPr lang="it-IT" sz="3200" b="1" dirty="0"/>
              <a:t> </a:t>
            </a:r>
            <a:r>
              <a:rPr lang="it-IT" sz="3200" b="1" dirty="0" smtClean="0"/>
              <a:t>ESCLUSI I DATORI DI LAVORO PUBBLICI </a:t>
            </a:r>
            <a:endParaRPr lang="it-IT" sz="3200" b="1"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31112114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p:txBody>
          <a:bodyPr>
            <a:normAutofit lnSpcReduction="10000"/>
          </a:bodyPr>
          <a:lstStyle/>
          <a:p>
            <a:pPr marL="0" indent="0" algn="just">
              <a:buNone/>
            </a:pPr>
            <a:r>
              <a:rPr lang="it-IT" dirty="0"/>
              <a:t>lavoratori </a:t>
            </a:r>
            <a:r>
              <a:rPr lang="it-IT" dirty="0" smtClean="0"/>
              <a:t>dipendenti </a:t>
            </a:r>
            <a:r>
              <a:rPr lang="it-IT" dirty="0"/>
              <a:t>titolari di contratto di lavoro subordinato, indipendentemente se a tempo determinato o indeterminato, i quali abbiano percepito nell’anno precedente a quello di riferimento, redditi di lavoro dipendente di ammontare non superiore a </a:t>
            </a:r>
            <a:r>
              <a:rPr lang="it-IT" dirty="0" smtClean="0"/>
              <a:t>€ 50.000 lordi </a:t>
            </a:r>
          </a:p>
          <a:p>
            <a:pPr marL="0" indent="0" algn="just">
              <a:buNone/>
            </a:pPr>
            <a:r>
              <a:rPr lang="it-IT" dirty="0" smtClean="0"/>
              <a:t>(€ 80.000 nel 2017).</a:t>
            </a:r>
          </a:p>
          <a:p>
            <a:pPr marL="0" indent="0" algn="just">
              <a:buNone/>
            </a:pPr>
            <a:r>
              <a:rPr lang="it-IT" dirty="0" smtClean="0">
                <a:sym typeface="Wingdings" panose="05000000000000000000" pitchFamily="2" charset="2"/>
              </a:rPr>
              <a:t> Ai fini della verifica occorre considerare il reddito soggetto a tassazione ordinaria</a:t>
            </a:r>
            <a:endParaRPr lang="it-IT" dirty="0" smtClean="0"/>
          </a:p>
        </p:txBody>
      </p:sp>
      <p:sp>
        <p:nvSpPr>
          <p:cNvPr id="7" name="Rettangolo 6"/>
          <p:cNvSpPr/>
          <p:nvPr/>
        </p:nvSpPr>
        <p:spPr>
          <a:xfrm>
            <a:off x="467544" y="476672"/>
            <a:ext cx="7344816" cy="584775"/>
          </a:xfrm>
          <a:prstGeom prst="rect">
            <a:avLst/>
          </a:prstGeom>
        </p:spPr>
        <p:txBody>
          <a:bodyPr wrap="square">
            <a:spAutoFit/>
          </a:bodyPr>
          <a:lstStyle/>
          <a:p>
            <a:pPr algn="ctr"/>
            <a:r>
              <a:rPr lang="it-IT" sz="3200" b="1" dirty="0"/>
              <a:t>  </a:t>
            </a:r>
            <a:r>
              <a:rPr lang="it-IT" sz="3200" b="1" dirty="0" smtClean="0"/>
              <a:t>A QUALI LAVORATORI SPETTA</a:t>
            </a:r>
            <a:endParaRPr lang="it-IT" sz="3200" b="1"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31112114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a:xfrm>
            <a:off x="457200" y="1061448"/>
            <a:ext cx="8229600" cy="5247872"/>
          </a:xfrm>
        </p:spPr>
        <p:txBody>
          <a:bodyPr>
            <a:noAutofit/>
          </a:bodyPr>
          <a:lstStyle/>
          <a:p>
            <a:pPr algn="just">
              <a:buFont typeface="Wingdings"/>
              <a:buChar char="à"/>
            </a:pPr>
            <a:r>
              <a:rPr lang="it-IT" sz="2750" dirty="0" smtClean="0"/>
              <a:t> Restano </a:t>
            </a:r>
            <a:r>
              <a:rPr lang="it-IT" sz="2750" dirty="0"/>
              <a:t>esclusi eventuali redditi di lavoro dipendente </a:t>
            </a:r>
            <a:r>
              <a:rPr lang="it-IT" sz="2750" dirty="0" smtClean="0"/>
              <a:t>  assoggettati </a:t>
            </a:r>
            <a:r>
              <a:rPr lang="it-IT" sz="2750" dirty="0"/>
              <a:t>a tassazione separata o ad altra tipologia di imposta </a:t>
            </a:r>
            <a:r>
              <a:rPr lang="it-IT" sz="2750" dirty="0" smtClean="0"/>
              <a:t>sostitutiva. </a:t>
            </a:r>
            <a:r>
              <a:rPr lang="it-IT" sz="2750" dirty="0"/>
              <a:t>Per espressa previsione della norma, il limite di </a:t>
            </a:r>
            <a:r>
              <a:rPr lang="it-IT" sz="2750" dirty="0" smtClean="0"/>
              <a:t>€ 50.000 (€ 80.000 nel 2017) </a:t>
            </a:r>
            <a:r>
              <a:rPr lang="it-IT" sz="2750" dirty="0"/>
              <a:t>va considerato al lordo delle somme assoggettate nel medesimo anno all’imposta sostitutiva del 10% in </a:t>
            </a:r>
            <a:r>
              <a:rPr lang="it-IT" sz="2750" dirty="0" smtClean="0"/>
              <a:t>esame; </a:t>
            </a:r>
          </a:p>
          <a:p>
            <a:pPr algn="just">
              <a:buFont typeface="Wingdings"/>
              <a:buChar char="à"/>
            </a:pPr>
            <a:r>
              <a:rPr lang="it-IT" sz="2750" dirty="0" smtClean="0"/>
              <a:t> Poiché </a:t>
            </a:r>
            <a:r>
              <a:rPr lang="it-IT" sz="2750" dirty="0"/>
              <a:t>la disposizione fa espresso riferimento </a:t>
            </a:r>
            <a:r>
              <a:rPr lang="it-IT" sz="2750" dirty="0" smtClean="0"/>
              <a:t>ai </a:t>
            </a:r>
            <a:r>
              <a:rPr lang="it-IT" sz="2750" dirty="0"/>
              <a:t>“titolari di reddito di lavoro dipendente”, l’agevolazione è </a:t>
            </a:r>
            <a:r>
              <a:rPr lang="it-IT" sz="2750" b="1" u="sng" dirty="0"/>
              <a:t>esclusa per i titolari di redditi di lavoro assimilato</a:t>
            </a:r>
            <a:r>
              <a:rPr lang="it-IT" sz="2750" dirty="0"/>
              <a:t> a quello di lavoro dipendente come, ad esempio, i collaboratori coordinati e continuativi</a:t>
            </a:r>
            <a:endParaRPr lang="it-IT" sz="2750" dirty="0" smtClean="0"/>
          </a:p>
        </p:txBody>
      </p:sp>
      <p:sp>
        <p:nvSpPr>
          <p:cNvPr id="7" name="Rettangolo 6"/>
          <p:cNvSpPr/>
          <p:nvPr/>
        </p:nvSpPr>
        <p:spPr>
          <a:xfrm>
            <a:off x="467544" y="476672"/>
            <a:ext cx="7344816" cy="584775"/>
          </a:xfrm>
          <a:prstGeom prst="rect">
            <a:avLst/>
          </a:prstGeom>
        </p:spPr>
        <p:txBody>
          <a:bodyPr wrap="square">
            <a:spAutoFit/>
          </a:bodyPr>
          <a:lstStyle/>
          <a:p>
            <a:pPr algn="ctr"/>
            <a:r>
              <a:rPr lang="it-IT" sz="3200" b="1" dirty="0"/>
              <a:t>  </a:t>
            </a:r>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31112114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p:txBody>
          <a:bodyPr>
            <a:normAutofit fontScale="92500" lnSpcReduction="20000"/>
          </a:bodyPr>
          <a:lstStyle/>
          <a:p>
            <a:pPr marL="0" indent="0" algn="just">
              <a:buNone/>
            </a:pPr>
            <a:r>
              <a:rPr lang="it-IT" dirty="0" smtClean="0"/>
              <a:t>«</a:t>
            </a:r>
            <a:r>
              <a:rPr lang="it-IT" i="1" dirty="0" smtClean="0"/>
              <a:t>premi </a:t>
            </a:r>
            <a:r>
              <a:rPr lang="it-IT" i="1" dirty="0"/>
              <a:t>di risultato di ammontare variabile la cui corresponsione sia legata ad incrementi di produttività, redditività, qualità, efficienza ed innovazione, misurabili e verificabili sulla base di criteri definiti con apposito decreto </a:t>
            </a:r>
            <a:r>
              <a:rPr lang="it-IT" i="1" dirty="0" smtClean="0"/>
              <a:t>interministeriale</a:t>
            </a:r>
            <a:r>
              <a:rPr lang="it-IT" dirty="0" smtClean="0"/>
              <a:t>».</a:t>
            </a:r>
          </a:p>
          <a:p>
            <a:pPr marL="0" indent="0" algn="just">
              <a:buNone/>
            </a:pPr>
            <a:r>
              <a:rPr lang="it-IT" dirty="0" smtClean="0"/>
              <a:t>La norma, quindi, </a:t>
            </a:r>
            <a:r>
              <a:rPr lang="it-IT" dirty="0"/>
              <a:t>stabilisce la natura delle somme oggetto di agevolazione (“premi di risultato di ammontare variabile”) e rinvia al decreto interministeriale il compito di individuare i criteri di misurazione di tali somme </a:t>
            </a:r>
          </a:p>
        </p:txBody>
      </p:sp>
      <p:sp>
        <p:nvSpPr>
          <p:cNvPr id="3" name="Rettangolo 2"/>
          <p:cNvSpPr/>
          <p:nvPr/>
        </p:nvSpPr>
        <p:spPr>
          <a:xfrm>
            <a:off x="323528" y="434846"/>
            <a:ext cx="7342183" cy="584775"/>
          </a:xfrm>
          <a:prstGeom prst="rect">
            <a:avLst/>
          </a:prstGeom>
        </p:spPr>
        <p:txBody>
          <a:bodyPr wrap="square">
            <a:spAutoFit/>
          </a:bodyPr>
          <a:lstStyle/>
          <a:p>
            <a:pPr algn="ctr"/>
            <a:r>
              <a:rPr lang="it-IT" sz="3200" b="1" dirty="0" smtClean="0"/>
              <a:t>Somme oggetto dell’agevolazione</a:t>
            </a:r>
            <a:endParaRPr lang="it-IT" sz="3200" b="1" dirty="0"/>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1749431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0000"/>
            </a:gs>
            <a:gs pos="71000">
              <a:schemeClr val="bg1">
                <a:tint val="80000"/>
                <a:satMod val="3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050" name="Picture 2" descr="http://image.slidesharecdn.com/risorsezanichelli-141101063926-conversion-gate01/95/risorse-zanichelli-21-638.jpg?cb=14148240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72" y="620688"/>
            <a:ext cx="8424688"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753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smtClean="0">
                <a:latin typeface="+mn-lt"/>
              </a:rPr>
              <a:t>Evoluzione normativa</a:t>
            </a:r>
            <a:endParaRPr lang="it-IT" sz="4000" b="1" dirty="0">
              <a:latin typeface="+mn-lt"/>
            </a:endParaRPr>
          </a:p>
        </p:txBody>
      </p:sp>
      <p:sp>
        <p:nvSpPr>
          <p:cNvPr id="3" name="Segnaposto contenuto 2"/>
          <p:cNvSpPr>
            <a:spLocks noGrp="1"/>
          </p:cNvSpPr>
          <p:nvPr>
            <p:ph idx="1"/>
          </p:nvPr>
        </p:nvSpPr>
        <p:spPr/>
        <p:txBody>
          <a:bodyPr/>
          <a:lstStyle/>
          <a:p>
            <a:pPr algn="just"/>
            <a:r>
              <a:rPr lang="it-IT" dirty="0" smtClean="0">
                <a:cs typeface="Times New Roman" panose="02020603050405020304" pitchFamily="18" charset="0"/>
              </a:rPr>
              <a:t>Agenzia delle Entrate risoluzione 83 del 17 agosto 2010</a:t>
            </a:r>
          </a:p>
          <a:p>
            <a:pPr algn="just"/>
            <a:r>
              <a:rPr lang="it-IT" dirty="0" smtClean="0">
                <a:cs typeface="Times New Roman" panose="02020603050405020304" pitchFamily="18" charset="0"/>
              </a:rPr>
              <a:t>Agenzia delle Entrate circolare 47E del 27 settembre 2010</a:t>
            </a:r>
          </a:p>
          <a:p>
            <a:pPr algn="just"/>
            <a:r>
              <a:rPr lang="it-IT" dirty="0">
                <a:cs typeface="Times New Roman" panose="02020603050405020304" pitchFamily="18" charset="0"/>
              </a:rPr>
              <a:t>Agenzia delle Entrate </a:t>
            </a:r>
            <a:r>
              <a:rPr lang="it-IT" dirty="0" smtClean="0">
                <a:cs typeface="Times New Roman" panose="02020603050405020304" pitchFamily="18" charset="0"/>
              </a:rPr>
              <a:t>risoluzione 48E </a:t>
            </a:r>
            <a:r>
              <a:rPr lang="it-IT" dirty="0">
                <a:cs typeface="Times New Roman" panose="02020603050405020304" pitchFamily="18" charset="0"/>
              </a:rPr>
              <a:t>del 27 settembre 2010</a:t>
            </a:r>
          </a:p>
          <a:p>
            <a:pPr algn="just"/>
            <a:r>
              <a:rPr lang="it-IT" dirty="0" smtClean="0">
                <a:cs typeface="Times New Roman" panose="02020603050405020304" pitchFamily="18" charset="0"/>
              </a:rPr>
              <a:t>Ministero del lavoro circolare 15/2013</a:t>
            </a:r>
          </a:p>
          <a:p>
            <a:pPr algn="just"/>
            <a:r>
              <a:rPr lang="it-IT" dirty="0">
                <a:cs typeface="Times New Roman" panose="02020603050405020304" pitchFamily="18" charset="0"/>
              </a:rPr>
              <a:t>Ministero del lavoro circolare </a:t>
            </a:r>
            <a:r>
              <a:rPr lang="it-IT" dirty="0" smtClean="0">
                <a:cs typeface="Times New Roman" panose="02020603050405020304" pitchFamily="18" charset="0"/>
              </a:rPr>
              <a:t>14/2014</a:t>
            </a:r>
            <a:endParaRPr lang="it-IT" dirty="0">
              <a:cs typeface="Times New Roman" panose="02020603050405020304" pitchFamily="18" charset="0"/>
            </a:endParaRPr>
          </a:p>
          <a:p>
            <a:endParaRPr lang="it-IT" dirty="0"/>
          </a:p>
        </p:txBody>
      </p:sp>
      <p:sp>
        <p:nvSpPr>
          <p:cNvPr id="4" name="Segnaposto piè di pagina 3"/>
          <p:cNvSpPr>
            <a:spLocks noGrp="1"/>
          </p:cNvSpPr>
          <p:nvPr>
            <p:ph type="ftr" sz="quarter" idx="11"/>
          </p:nvPr>
        </p:nvSpPr>
        <p:spPr/>
        <p:txBody>
          <a:bodyPr/>
          <a:lstStyle/>
          <a:p>
            <a:r>
              <a:rPr lang="it-IT" smtClean="0"/>
              <a:t>Studio Ass.to - Barillari  - Lapolla - Cavalleri</a:t>
            </a:r>
            <a:endParaRPr lang="it-IT"/>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173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0000"/>
            </a:gs>
            <a:gs pos="71000">
              <a:schemeClr val="bg1">
                <a:tint val="80000"/>
                <a:satMod val="3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Segnaposto contenuto 9"/>
          <p:cNvGraphicFramePr>
            <a:graphicFrameLocks noGrp="1"/>
          </p:cNvGraphicFramePr>
          <p:nvPr>
            <p:ph idx="1"/>
            <p:extLst>
              <p:ext uri="{D42A27DB-BD31-4B8C-83A1-F6EECF244321}">
                <p14:modId xmlns:p14="http://schemas.microsoft.com/office/powerpoint/2010/main" val="2146891275"/>
              </p:ext>
            </p:extLst>
          </p:nvPr>
        </p:nvGraphicFramePr>
        <p:xfrm>
          <a:off x="467543" y="1412778"/>
          <a:ext cx="8136905" cy="4809275"/>
        </p:xfrm>
        <a:graphic>
          <a:graphicData uri="http://schemas.openxmlformats.org/drawingml/2006/table">
            <a:tbl>
              <a:tblPr>
                <a:tableStyleId>{5C22544A-7EE6-4342-B048-85BDC9FD1C3A}</a:tableStyleId>
              </a:tblPr>
              <a:tblGrid>
                <a:gridCol w="1800201"/>
                <a:gridCol w="3024336"/>
                <a:gridCol w="3312368"/>
              </a:tblGrid>
              <a:tr h="308955">
                <a:tc gridSpan="3">
                  <a:txBody>
                    <a:bodyPr/>
                    <a:lstStyle/>
                    <a:p>
                      <a:pPr algn="ctr" fontAlgn="ctr"/>
                      <a:r>
                        <a:rPr lang="it-IT" sz="2000" u="none" strike="noStrike" dirty="0">
                          <a:effectLst/>
                        </a:rPr>
                        <a:t>PREMIO DI PRODUTTIVITA' DAL 2008 AL </a:t>
                      </a:r>
                      <a:r>
                        <a:rPr lang="it-IT" sz="2000" u="none" strike="noStrike" dirty="0" smtClean="0">
                          <a:effectLst/>
                        </a:rPr>
                        <a:t>2017</a:t>
                      </a:r>
                      <a:endParaRPr lang="it-IT" sz="2000" b="1" i="0" u="none" strike="noStrike" dirty="0">
                        <a:solidFill>
                          <a:srgbClr val="000000"/>
                        </a:solidFill>
                        <a:effectLst/>
                        <a:latin typeface="Calibri"/>
                      </a:endParaRPr>
                    </a:p>
                  </a:txBody>
                  <a:tcPr marL="9525" marR="9525" marT="9525" marB="0" anchor="ctr"/>
                </a:tc>
                <a:tc hMerge="1">
                  <a:txBody>
                    <a:bodyPr/>
                    <a:lstStyle/>
                    <a:p>
                      <a:endParaRPr lang="it-IT"/>
                    </a:p>
                  </a:txBody>
                  <a:tcPr/>
                </a:tc>
                <a:tc hMerge="1">
                  <a:txBody>
                    <a:bodyPr/>
                    <a:lstStyle/>
                    <a:p>
                      <a:endParaRPr lang="it-IT"/>
                    </a:p>
                  </a:txBody>
                  <a:tcPr/>
                </a:tc>
              </a:tr>
              <a:tr h="917574">
                <a:tc>
                  <a:txBody>
                    <a:bodyPr/>
                    <a:lstStyle/>
                    <a:p>
                      <a:pPr algn="ctr" fontAlgn="ctr"/>
                      <a:r>
                        <a:rPr lang="it-IT" sz="2000" u="none" strike="noStrike" dirty="0">
                          <a:effectLst/>
                        </a:rPr>
                        <a:t>Periodi di detassazione</a:t>
                      </a:r>
                      <a:endParaRPr lang="it-IT" sz="2000" b="0" i="0" u="none" strike="noStrike" dirty="0">
                        <a:solidFill>
                          <a:srgbClr val="000000"/>
                        </a:solidFill>
                        <a:effectLst/>
                        <a:latin typeface="Calibri"/>
                      </a:endParaRPr>
                    </a:p>
                  </a:txBody>
                  <a:tcPr marL="9525" marR="9525" marT="9525" marB="0" anchor="ctr"/>
                </a:tc>
                <a:tc>
                  <a:txBody>
                    <a:bodyPr/>
                    <a:lstStyle/>
                    <a:p>
                      <a:pPr algn="ctr" fontAlgn="ctr"/>
                      <a:r>
                        <a:rPr lang="it-IT" sz="2000" u="none" strike="noStrike" dirty="0">
                          <a:effectLst/>
                        </a:rPr>
                        <a:t>Limite importo detassato</a:t>
                      </a:r>
                      <a:endParaRPr lang="it-IT" sz="2000" b="0" i="0" u="none" strike="noStrike" dirty="0">
                        <a:solidFill>
                          <a:srgbClr val="000000"/>
                        </a:solidFill>
                        <a:effectLst/>
                        <a:latin typeface="Calibri"/>
                      </a:endParaRPr>
                    </a:p>
                  </a:txBody>
                  <a:tcPr marL="9525" marR="9525" marT="9525" marB="0" anchor="ctr"/>
                </a:tc>
                <a:tc>
                  <a:txBody>
                    <a:bodyPr/>
                    <a:lstStyle/>
                    <a:p>
                      <a:pPr algn="ctr" fontAlgn="ctr"/>
                      <a:r>
                        <a:rPr lang="it-IT" sz="2000" u="none" strike="noStrike">
                          <a:effectLst/>
                        </a:rPr>
                        <a:t>Limite reddito di lavoro dipendente anno precedente</a:t>
                      </a:r>
                      <a:endParaRPr lang="it-IT" sz="2000" b="0" i="0" u="none" strike="noStrike">
                        <a:solidFill>
                          <a:srgbClr val="000000"/>
                        </a:solidFill>
                        <a:effectLst/>
                        <a:latin typeface="Calibri"/>
                      </a:endParaRPr>
                    </a:p>
                  </a:txBody>
                  <a:tcPr marL="9525" marR="9525" marT="9525" marB="0" anchor="ctr"/>
                </a:tc>
              </a:tr>
              <a:tr h="325216">
                <a:tc>
                  <a:txBody>
                    <a:bodyPr/>
                    <a:lstStyle/>
                    <a:p>
                      <a:pPr algn="ctr" fontAlgn="b"/>
                      <a:r>
                        <a:rPr lang="it-IT" sz="2000" u="none" strike="noStrike" dirty="0">
                          <a:effectLst/>
                        </a:rPr>
                        <a:t>2008</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dirty="0">
                          <a:effectLst/>
                        </a:rPr>
                        <a:t> €             3.000,00 </a:t>
                      </a:r>
                      <a:endParaRPr lang="it-IT" sz="2000" b="0" i="0" u="none" strike="noStrike" dirty="0">
                        <a:solidFill>
                          <a:srgbClr val="000000"/>
                        </a:solidFill>
                        <a:effectLst/>
                        <a:latin typeface="Calibri"/>
                      </a:endParaRPr>
                    </a:p>
                  </a:txBody>
                  <a:tcPr marL="9525" marR="9525" marT="9525" marB="0" anchor="b"/>
                </a:tc>
                <a:tc>
                  <a:txBody>
                    <a:bodyPr/>
                    <a:lstStyle/>
                    <a:p>
                      <a:pPr algn="ctr" fontAlgn="ctr"/>
                      <a:r>
                        <a:rPr lang="it-IT" sz="2000" u="none" strike="noStrike" dirty="0">
                          <a:effectLst/>
                        </a:rPr>
                        <a:t> €                             30.000,00 </a:t>
                      </a:r>
                      <a:endParaRPr lang="it-IT" sz="2000" b="0" i="0" u="none" strike="noStrike" dirty="0">
                        <a:solidFill>
                          <a:srgbClr val="000000"/>
                        </a:solidFill>
                        <a:effectLst/>
                        <a:latin typeface="Calibri"/>
                      </a:endParaRPr>
                    </a:p>
                  </a:txBody>
                  <a:tcPr marL="9525" marR="9525" marT="9525" marB="0" anchor="ctr"/>
                </a:tc>
              </a:tr>
              <a:tr h="325216">
                <a:tc>
                  <a:txBody>
                    <a:bodyPr/>
                    <a:lstStyle/>
                    <a:p>
                      <a:pPr algn="ctr" fontAlgn="b"/>
                      <a:r>
                        <a:rPr lang="it-IT" sz="2000" u="none" strike="noStrike" dirty="0">
                          <a:effectLst/>
                        </a:rPr>
                        <a:t>2009</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dirty="0">
                          <a:effectLst/>
                        </a:rPr>
                        <a:t> €             6.000,00 </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a:effectLst/>
                        </a:rPr>
                        <a:t> €                             35.000,00 </a:t>
                      </a:r>
                      <a:endParaRPr lang="it-IT" sz="2000" b="0" i="0" u="none" strike="noStrike">
                        <a:solidFill>
                          <a:srgbClr val="000000"/>
                        </a:solidFill>
                        <a:effectLst/>
                        <a:latin typeface="Calibri"/>
                      </a:endParaRPr>
                    </a:p>
                  </a:txBody>
                  <a:tcPr marL="9525" marR="9525" marT="9525" marB="0" anchor="b"/>
                </a:tc>
              </a:tr>
              <a:tr h="325216">
                <a:tc>
                  <a:txBody>
                    <a:bodyPr/>
                    <a:lstStyle/>
                    <a:p>
                      <a:pPr algn="ctr" fontAlgn="b"/>
                      <a:r>
                        <a:rPr lang="it-IT" sz="2000" u="none" strike="noStrike" dirty="0">
                          <a:effectLst/>
                        </a:rPr>
                        <a:t>2010</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dirty="0">
                          <a:effectLst/>
                        </a:rPr>
                        <a:t> €             6.000,00 </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a:effectLst/>
                        </a:rPr>
                        <a:t> €                             35.000,00 </a:t>
                      </a:r>
                      <a:endParaRPr lang="it-IT" sz="2000" b="0" i="0" u="none" strike="noStrike">
                        <a:solidFill>
                          <a:srgbClr val="000000"/>
                        </a:solidFill>
                        <a:effectLst/>
                        <a:latin typeface="Calibri"/>
                      </a:endParaRPr>
                    </a:p>
                  </a:txBody>
                  <a:tcPr marL="9525" marR="9525" marT="9525" marB="0" anchor="b"/>
                </a:tc>
              </a:tr>
              <a:tr h="325216">
                <a:tc>
                  <a:txBody>
                    <a:bodyPr/>
                    <a:lstStyle/>
                    <a:p>
                      <a:pPr algn="ctr" fontAlgn="b"/>
                      <a:r>
                        <a:rPr lang="it-IT" sz="2000" u="none" strike="noStrike" dirty="0">
                          <a:effectLst/>
                        </a:rPr>
                        <a:t>2011</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dirty="0">
                          <a:effectLst/>
                        </a:rPr>
                        <a:t> €             6.000,00 </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a:effectLst/>
                        </a:rPr>
                        <a:t> €                             40.000,00 </a:t>
                      </a:r>
                      <a:endParaRPr lang="it-IT" sz="2000" b="0" i="0" u="none" strike="noStrike">
                        <a:solidFill>
                          <a:srgbClr val="000000"/>
                        </a:solidFill>
                        <a:effectLst/>
                        <a:latin typeface="Calibri"/>
                      </a:endParaRPr>
                    </a:p>
                  </a:txBody>
                  <a:tcPr marL="9525" marR="9525" marT="9525" marB="0" anchor="b"/>
                </a:tc>
              </a:tr>
              <a:tr h="325216">
                <a:tc>
                  <a:txBody>
                    <a:bodyPr/>
                    <a:lstStyle/>
                    <a:p>
                      <a:pPr algn="ctr" fontAlgn="b"/>
                      <a:r>
                        <a:rPr lang="it-IT" sz="2000" u="none" strike="noStrike" dirty="0">
                          <a:effectLst/>
                        </a:rPr>
                        <a:t>2012</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dirty="0">
                          <a:effectLst/>
                        </a:rPr>
                        <a:t> €             2.500,00 </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a:effectLst/>
                        </a:rPr>
                        <a:t> €                             30.000,00 </a:t>
                      </a:r>
                      <a:endParaRPr lang="it-IT" sz="2000" b="0" i="0" u="none" strike="noStrike">
                        <a:solidFill>
                          <a:srgbClr val="000000"/>
                        </a:solidFill>
                        <a:effectLst/>
                        <a:latin typeface="Calibri"/>
                      </a:endParaRPr>
                    </a:p>
                  </a:txBody>
                  <a:tcPr marL="9525" marR="9525" marT="9525" marB="0" anchor="b"/>
                </a:tc>
              </a:tr>
              <a:tr h="325216">
                <a:tc>
                  <a:txBody>
                    <a:bodyPr/>
                    <a:lstStyle/>
                    <a:p>
                      <a:pPr algn="ctr" fontAlgn="b"/>
                      <a:r>
                        <a:rPr lang="it-IT" sz="2000" u="none" strike="noStrike" dirty="0">
                          <a:effectLst/>
                        </a:rPr>
                        <a:t>2013</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dirty="0">
                          <a:effectLst/>
                        </a:rPr>
                        <a:t> €             2.500,00 </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dirty="0">
                          <a:effectLst/>
                        </a:rPr>
                        <a:t> €                             40.000,00 </a:t>
                      </a:r>
                      <a:endParaRPr lang="it-IT" sz="2000" b="0" i="0" u="none" strike="noStrike" dirty="0">
                        <a:solidFill>
                          <a:srgbClr val="000000"/>
                        </a:solidFill>
                        <a:effectLst/>
                        <a:latin typeface="Calibri"/>
                      </a:endParaRPr>
                    </a:p>
                  </a:txBody>
                  <a:tcPr marL="9525" marR="9525" marT="9525" marB="0" anchor="b"/>
                </a:tc>
              </a:tr>
              <a:tr h="325216">
                <a:tc>
                  <a:txBody>
                    <a:bodyPr/>
                    <a:lstStyle/>
                    <a:p>
                      <a:pPr algn="ctr" fontAlgn="b"/>
                      <a:r>
                        <a:rPr lang="it-IT" sz="2000" u="none" strike="noStrike" dirty="0">
                          <a:effectLst/>
                        </a:rPr>
                        <a:t>2014</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dirty="0">
                          <a:effectLst/>
                        </a:rPr>
                        <a:t> €             3.000,00 </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dirty="0">
                          <a:effectLst/>
                        </a:rPr>
                        <a:t> €                             40.000,00 </a:t>
                      </a:r>
                      <a:endParaRPr lang="it-IT" sz="2000" b="0" i="0" u="none" strike="noStrike" dirty="0">
                        <a:solidFill>
                          <a:srgbClr val="000000"/>
                        </a:solidFill>
                        <a:effectLst/>
                        <a:latin typeface="Calibri"/>
                      </a:endParaRPr>
                    </a:p>
                  </a:txBody>
                  <a:tcPr marL="9525" marR="9525" marT="9525" marB="0" anchor="b"/>
                </a:tc>
              </a:tr>
              <a:tr h="325216">
                <a:tc>
                  <a:txBody>
                    <a:bodyPr/>
                    <a:lstStyle/>
                    <a:p>
                      <a:pPr algn="ctr" fontAlgn="b"/>
                      <a:r>
                        <a:rPr lang="it-IT" sz="2000" u="none" strike="noStrike" dirty="0">
                          <a:effectLst/>
                        </a:rPr>
                        <a:t>2015</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a:effectLst/>
                        </a:rPr>
                        <a:t> non previsto </a:t>
                      </a:r>
                      <a:endParaRPr lang="it-IT" sz="2000" b="0" i="0" u="none" strike="noStrike">
                        <a:solidFill>
                          <a:srgbClr val="000000"/>
                        </a:solidFill>
                        <a:effectLst/>
                        <a:latin typeface="Calibri"/>
                      </a:endParaRPr>
                    </a:p>
                  </a:txBody>
                  <a:tcPr marL="9525" marR="9525" marT="9525" marB="0" anchor="b"/>
                </a:tc>
                <a:tc>
                  <a:txBody>
                    <a:bodyPr/>
                    <a:lstStyle/>
                    <a:p>
                      <a:pPr algn="ctr" fontAlgn="b"/>
                      <a:r>
                        <a:rPr lang="it-IT" sz="2000" u="none" strike="noStrike" dirty="0">
                          <a:effectLst/>
                        </a:rPr>
                        <a:t> non previsto </a:t>
                      </a:r>
                      <a:endParaRPr lang="it-IT" sz="2000" b="0" i="0" u="none" strike="noStrike" dirty="0">
                        <a:solidFill>
                          <a:srgbClr val="000000"/>
                        </a:solidFill>
                        <a:effectLst/>
                        <a:latin typeface="Calibri"/>
                      </a:endParaRPr>
                    </a:p>
                  </a:txBody>
                  <a:tcPr marL="9525" marR="9525" marT="9525" marB="0" anchor="b"/>
                </a:tc>
              </a:tr>
              <a:tr h="325216">
                <a:tc>
                  <a:txBody>
                    <a:bodyPr/>
                    <a:lstStyle/>
                    <a:p>
                      <a:pPr algn="ctr" fontAlgn="b"/>
                      <a:r>
                        <a:rPr lang="it-IT" sz="2000" u="none" strike="noStrike" dirty="0">
                          <a:effectLst/>
                        </a:rPr>
                        <a:t>2016</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dirty="0">
                          <a:effectLst/>
                        </a:rPr>
                        <a:t> € 2.000 - € 2.500 </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dirty="0">
                          <a:effectLst/>
                        </a:rPr>
                        <a:t> €                             50.000,00 </a:t>
                      </a:r>
                      <a:endParaRPr lang="it-IT" sz="2000" b="0" i="0" u="none" strike="noStrike" dirty="0">
                        <a:solidFill>
                          <a:srgbClr val="000000"/>
                        </a:solidFill>
                        <a:effectLst/>
                        <a:latin typeface="Calibri"/>
                      </a:endParaRPr>
                    </a:p>
                  </a:txBody>
                  <a:tcPr marL="9525" marR="9525" marT="9525" marB="0" anchor="b"/>
                </a:tc>
              </a:tr>
              <a:tr h="325216">
                <a:tc>
                  <a:txBody>
                    <a:bodyPr/>
                    <a:lstStyle/>
                    <a:p>
                      <a:pPr algn="ctr" fontAlgn="b"/>
                      <a:r>
                        <a:rPr lang="it-IT" sz="2000" b="0" i="0" u="none" strike="noStrike" dirty="0" smtClean="0">
                          <a:solidFill>
                            <a:srgbClr val="000000"/>
                          </a:solidFill>
                          <a:effectLst/>
                          <a:latin typeface="Calibri"/>
                        </a:rPr>
                        <a:t>2017</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b="0" i="0" u="none" strike="noStrike" dirty="0" smtClean="0">
                          <a:solidFill>
                            <a:srgbClr val="000000"/>
                          </a:solidFill>
                          <a:effectLst/>
                          <a:latin typeface="Calibri"/>
                        </a:rPr>
                        <a:t> </a:t>
                      </a:r>
                      <a:r>
                        <a:rPr lang="it-IT" sz="2000" u="none" strike="noStrike" dirty="0" smtClean="0">
                          <a:effectLst/>
                        </a:rPr>
                        <a:t>€             3.000,00 </a:t>
                      </a:r>
                      <a:endParaRPr lang="it-IT" sz="2000" b="0" i="0" u="none" strike="noStrike" dirty="0">
                        <a:solidFill>
                          <a:srgbClr val="000000"/>
                        </a:solidFill>
                        <a:effectLst/>
                        <a:latin typeface="Calibri"/>
                      </a:endParaRPr>
                    </a:p>
                  </a:txBody>
                  <a:tcPr marL="9525" marR="9525" marT="9525" marB="0" anchor="b"/>
                </a:tc>
                <a:tc>
                  <a:txBody>
                    <a:bodyPr/>
                    <a:lstStyle/>
                    <a:p>
                      <a:pPr algn="ctr" fontAlgn="b"/>
                      <a:r>
                        <a:rPr lang="it-IT" sz="2000" u="none" strike="noStrike" dirty="0" smtClean="0">
                          <a:effectLst/>
                        </a:rPr>
                        <a:t> €                             80.000,00 </a:t>
                      </a:r>
                      <a:endParaRPr lang="it-IT" sz="2000" b="0" i="0" u="none" strike="noStrike" dirty="0">
                        <a:solidFill>
                          <a:srgbClr val="000000"/>
                        </a:solidFill>
                        <a:effectLst/>
                        <a:latin typeface="+mn-lt"/>
                      </a:endParaRPr>
                    </a:p>
                  </a:txBody>
                  <a:tcPr marL="9525" marR="9525" marT="9525" marB="0" anchor="b"/>
                </a:tc>
              </a:tr>
              <a:tr h="325216">
                <a:tc>
                  <a:txBody>
                    <a:bodyPr/>
                    <a:lstStyle/>
                    <a:p>
                      <a:pPr algn="ctr" fontAlgn="b"/>
                      <a:endParaRPr lang="it-IT" sz="2000" b="0" i="0" u="none" strike="noStrike" dirty="0">
                        <a:solidFill>
                          <a:srgbClr val="000000"/>
                        </a:solidFill>
                        <a:effectLst/>
                        <a:latin typeface="Calibri"/>
                      </a:endParaRPr>
                    </a:p>
                  </a:txBody>
                  <a:tcPr marL="9525" marR="9525" marT="9525" marB="0" anchor="b"/>
                </a:tc>
                <a:tc>
                  <a:txBody>
                    <a:bodyPr/>
                    <a:lstStyle/>
                    <a:p>
                      <a:pPr algn="ctr" fontAlgn="b"/>
                      <a:endParaRPr lang="it-IT" sz="2000" b="0" i="0" u="none" strike="noStrike" dirty="0">
                        <a:solidFill>
                          <a:srgbClr val="000000"/>
                        </a:solidFill>
                        <a:effectLst/>
                        <a:latin typeface="Calibri"/>
                      </a:endParaRPr>
                    </a:p>
                  </a:txBody>
                  <a:tcPr marL="9525" marR="9525" marT="9525" marB="0" anchor="b"/>
                </a:tc>
                <a:tc>
                  <a:txBody>
                    <a:bodyPr/>
                    <a:lstStyle/>
                    <a:p>
                      <a:pPr algn="ctr" fontAlgn="b"/>
                      <a:endParaRPr lang="it-IT" sz="2000" b="0" i="0" u="none" strike="noStrike" dirty="0">
                        <a:solidFill>
                          <a:srgbClr val="000000"/>
                        </a:solidFill>
                        <a:effectLst/>
                        <a:latin typeface="Calibri"/>
                      </a:endParaRPr>
                    </a:p>
                  </a:txBody>
                  <a:tcPr marL="9525" marR="9525" marT="9525" marB="0" anchor="b"/>
                </a:tc>
              </a:tr>
            </a:tbl>
          </a:graphicData>
        </a:graphic>
      </p:graphicFrame>
      <p:sp>
        <p:nvSpPr>
          <p:cNvPr id="4"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379866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a:xfrm>
            <a:off x="457200" y="1873924"/>
            <a:ext cx="8229600" cy="4579411"/>
          </a:xfrm>
        </p:spPr>
        <p:txBody>
          <a:bodyPr>
            <a:normAutofit fontScale="85000" lnSpcReduction="10000"/>
          </a:bodyPr>
          <a:lstStyle/>
          <a:p>
            <a:pPr marL="0" indent="0" algn="just">
              <a:buNone/>
            </a:pPr>
            <a:r>
              <a:rPr lang="it-IT" dirty="0"/>
              <a:t>182. </a:t>
            </a:r>
            <a:r>
              <a:rPr lang="it-IT" b="1" u="sng" dirty="0"/>
              <a:t>Salva espressa rinuncia scritta del prestatore di lavoro</a:t>
            </a:r>
            <a:r>
              <a:rPr lang="it-IT" dirty="0"/>
              <a:t>, sono soggetti a una </a:t>
            </a:r>
            <a:r>
              <a:rPr lang="it-IT" b="1" u="sng" dirty="0"/>
              <a:t>imposta sostitutiva </a:t>
            </a:r>
            <a:r>
              <a:rPr lang="it-IT" dirty="0"/>
              <a:t>dell'imposta sul reddito delle persone fisiche e delle addizionali regionali e comunali pari al </a:t>
            </a:r>
            <a:r>
              <a:rPr lang="it-IT" b="1" u="sng" dirty="0"/>
              <a:t>10 </a:t>
            </a:r>
            <a:r>
              <a:rPr lang="it-IT" b="1" u="sng" dirty="0" smtClean="0"/>
              <a:t>%</a:t>
            </a:r>
            <a:r>
              <a:rPr lang="it-IT" dirty="0" smtClean="0"/>
              <a:t>, </a:t>
            </a:r>
            <a:r>
              <a:rPr lang="it-IT" dirty="0"/>
              <a:t>entro il limite di importo complessivo di </a:t>
            </a:r>
            <a:r>
              <a:rPr lang="it-IT" b="1" u="sng" dirty="0"/>
              <a:t>€ 2.000,00 </a:t>
            </a:r>
            <a:r>
              <a:rPr lang="it-IT" b="1" u="sng" dirty="0" smtClean="0"/>
              <a:t>lordi (€ 3.000,00 nel 2017)</a:t>
            </a:r>
            <a:r>
              <a:rPr lang="it-IT" dirty="0" smtClean="0"/>
              <a:t>, </a:t>
            </a:r>
            <a:r>
              <a:rPr lang="it-IT" dirty="0"/>
              <a:t>i </a:t>
            </a:r>
            <a:r>
              <a:rPr lang="it-IT" b="1" u="sng" dirty="0"/>
              <a:t>premi di risultato di ammontare variabile la cui corresponsione sia legata ad incrementi di </a:t>
            </a:r>
            <a:r>
              <a:rPr lang="it-IT" b="1" u="sng" dirty="0" smtClean="0"/>
              <a:t>produttività, redditività, qualità, </a:t>
            </a:r>
            <a:r>
              <a:rPr lang="it-IT" b="1" u="sng" dirty="0"/>
              <a:t>efficienza ed innovazione, misurabili e verificabili sulla base di criteri definiti con il decreto </a:t>
            </a:r>
            <a:r>
              <a:rPr lang="it-IT" dirty="0"/>
              <a:t>di cui al comma 188, </a:t>
            </a:r>
            <a:r>
              <a:rPr lang="it-IT" dirty="0" smtClean="0"/>
              <a:t>nonché </a:t>
            </a:r>
            <a:r>
              <a:rPr lang="it-IT" b="1" u="sng" dirty="0"/>
              <a:t>le somme erogate sotto forma di partecipazione agli utili dell'impresa</a:t>
            </a:r>
            <a:r>
              <a:rPr lang="it-IT" dirty="0"/>
              <a:t>.</a:t>
            </a:r>
          </a:p>
        </p:txBody>
      </p:sp>
      <p:sp>
        <p:nvSpPr>
          <p:cNvPr id="3" name="Rettangolo 2"/>
          <p:cNvSpPr/>
          <p:nvPr/>
        </p:nvSpPr>
        <p:spPr>
          <a:xfrm>
            <a:off x="467544" y="476672"/>
            <a:ext cx="7344816" cy="1077218"/>
          </a:xfrm>
          <a:prstGeom prst="rect">
            <a:avLst/>
          </a:prstGeom>
        </p:spPr>
        <p:txBody>
          <a:bodyPr wrap="square">
            <a:spAutoFit/>
          </a:bodyPr>
          <a:lstStyle/>
          <a:p>
            <a:pPr algn="ctr"/>
            <a:r>
              <a:rPr lang="it-IT" sz="3200" b="1" dirty="0"/>
              <a:t>LEGGE 28 dicembre 2015, n. </a:t>
            </a:r>
            <a:r>
              <a:rPr lang="it-IT" sz="3200" b="1" dirty="0" smtClean="0"/>
              <a:t>208</a:t>
            </a:r>
          </a:p>
          <a:p>
            <a:pPr algn="ctr"/>
            <a:r>
              <a:rPr lang="it-IT" sz="3200" b="1" dirty="0" smtClean="0"/>
              <a:t>c.d. Legge di Stabilità</a:t>
            </a:r>
            <a:r>
              <a:rPr lang="it-IT" sz="3200" b="1" dirty="0"/>
              <a:t>  </a:t>
            </a:r>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23581597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b="1" dirty="0" smtClean="0"/>
              <a:t/>
            </a:r>
            <a:br>
              <a:rPr lang="it-IT" sz="3600" b="1" dirty="0" smtClean="0"/>
            </a:br>
            <a:r>
              <a:rPr lang="it-IT" sz="3600" b="1" dirty="0" smtClean="0">
                <a:latin typeface="+mn-lt"/>
              </a:rPr>
              <a:t>LEGGE </a:t>
            </a:r>
            <a:r>
              <a:rPr lang="it-IT" sz="3600" b="1" dirty="0">
                <a:latin typeface="+mn-lt"/>
              </a:rPr>
              <a:t>28 dicembre 2015, n. 208</a:t>
            </a:r>
            <a:br>
              <a:rPr lang="it-IT" sz="3600" b="1" dirty="0">
                <a:latin typeface="+mn-lt"/>
              </a:rPr>
            </a:br>
            <a:r>
              <a:rPr lang="it-IT" sz="3600" b="1" dirty="0">
                <a:latin typeface="+mn-lt"/>
              </a:rPr>
              <a:t>c.d. Legge di Stabilità</a:t>
            </a:r>
            <a:r>
              <a:rPr lang="it-IT" b="1" dirty="0">
                <a:latin typeface="+mn-lt"/>
              </a:rPr>
              <a:t> </a:t>
            </a:r>
            <a:r>
              <a:rPr lang="it-IT" b="1" dirty="0"/>
              <a:t> </a:t>
            </a:r>
            <a:br>
              <a:rPr lang="it-IT" b="1" dirty="0"/>
            </a:br>
            <a:endParaRPr lang="it-IT" dirty="0"/>
          </a:p>
        </p:txBody>
      </p:sp>
      <p:sp>
        <p:nvSpPr>
          <p:cNvPr id="4" name="Segnaposto piè di pagina 3"/>
          <p:cNvSpPr>
            <a:spLocks noGrp="1"/>
          </p:cNvSpPr>
          <p:nvPr>
            <p:ph type="ftr" sz="quarter" idx="11"/>
          </p:nvPr>
        </p:nvSpPr>
        <p:spPr/>
        <p:txBody>
          <a:bodyPr/>
          <a:lstStyle/>
          <a:p>
            <a:r>
              <a:rPr lang="it-IT" smtClean="0"/>
              <a:t>Studio Ass.to - Barillari  - Lapolla - Cavalleri</a:t>
            </a:r>
            <a:endParaRPr lang="it-IT"/>
          </a:p>
        </p:txBody>
      </p:sp>
      <p:sp>
        <p:nvSpPr>
          <p:cNvPr id="5" name="Rectangle 1"/>
          <p:cNvSpPr>
            <a:spLocks noGrp="1" noChangeArrowheads="1"/>
          </p:cNvSpPr>
          <p:nvPr>
            <p:ph idx="1"/>
          </p:nvPr>
        </p:nvSpPr>
        <p:spPr bwMode="auto">
          <a:xfrm>
            <a:off x="457200" y="3078352"/>
            <a:ext cx="83632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rPr>
              <a:t>183. Ai fini della determinazione dei premi di produttività,</a:t>
            </a:r>
            <a:r>
              <a:rPr kumimoji="0" lang="it-IT" altLang="it-IT" b="0" i="0" u="none" strike="noStrike" cap="none" normalizeH="0" dirty="0" smtClean="0">
                <a:ln>
                  <a:noFill/>
                </a:ln>
                <a:solidFill>
                  <a:schemeClr val="tx1"/>
                </a:solidFill>
                <a:effectLst/>
              </a:rPr>
              <a:t> è</a:t>
            </a:r>
            <a:r>
              <a:rPr kumimoji="0" lang="it-IT" altLang="it-IT" b="0" i="0" u="none" strike="noStrike" cap="none" normalizeH="0" baseline="0" dirty="0" smtClean="0">
                <a:ln>
                  <a:noFill/>
                </a:ln>
                <a:solidFill>
                  <a:schemeClr val="tx1"/>
                </a:solidFill>
                <a:effectLst/>
              </a:rPr>
              <a:t> computato il periodo obbligatorio di congedo di maternità. </a:t>
            </a: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0306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contenuto 1"/>
          <p:cNvSpPr>
            <a:spLocks noGrp="1"/>
          </p:cNvSpPr>
          <p:nvPr>
            <p:ph idx="1"/>
          </p:nvPr>
        </p:nvSpPr>
        <p:spPr/>
        <p:txBody>
          <a:bodyPr>
            <a:normAutofit/>
          </a:bodyPr>
          <a:lstStyle/>
          <a:p>
            <a:pPr marL="0" indent="0" algn="just">
              <a:buNone/>
            </a:pPr>
            <a:r>
              <a:rPr lang="it-IT" sz="2800" dirty="0"/>
              <a:t>184. Le somme e i valori di cui al comma 2 e all'ultimo periodo del comma 3 dell'articolo 51 del testo unico di cui al decreto del Presidente della Repubblica 22 dicembre 1986, n. 917, non concorrono, </a:t>
            </a:r>
            <a:r>
              <a:rPr lang="it-IT" sz="2800" b="1" dirty="0"/>
              <a:t>nel rispetto dei limiti ivi indicati</a:t>
            </a:r>
            <a:r>
              <a:rPr lang="it-IT" sz="2800" dirty="0"/>
              <a:t>, a formare il reddito di lavoro dipendente, ne' sono soggetti all'imposta sostitutiva disciplinata dai commi da 182 a 191, anche </a:t>
            </a:r>
            <a:r>
              <a:rPr lang="it-IT" sz="2800" dirty="0" smtClean="0"/>
              <a:t>nell'eventualità </a:t>
            </a:r>
            <a:r>
              <a:rPr lang="it-IT" sz="2800" dirty="0"/>
              <a:t>in cui gli stessi siano fruiti, </a:t>
            </a:r>
            <a:r>
              <a:rPr lang="it-IT" sz="2800" b="1" dirty="0"/>
              <a:t>per scelta del lavoratore,</a:t>
            </a:r>
            <a:r>
              <a:rPr lang="it-IT" sz="2800" dirty="0"/>
              <a:t> in sostituzione, in tutto o in parte, delle somme di cui al comma 182. </a:t>
            </a:r>
            <a:endParaRPr lang="it-IT" sz="2700" dirty="0"/>
          </a:p>
        </p:txBody>
      </p:sp>
      <p:sp>
        <p:nvSpPr>
          <p:cNvPr id="7" name="Rettangolo 6"/>
          <p:cNvSpPr/>
          <p:nvPr/>
        </p:nvSpPr>
        <p:spPr>
          <a:xfrm>
            <a:off x="467544" y="476672"/>
            <a:ext cx="7344816" cy="1077218"/>
          </a:xfrm>
          <a:prstGeom prst="rect">
            <a:avLst/>
          </a:prstGeom>
        </p:spPr>
        <p:txBody>
          <a:bodyPr wrap="square">
            <a:spAutoFit/>
          </a:bodyPr>
          <a:lstStyle/>
          <a:p>
            <a:pPr algn="ctr"/>
            <a:r>
              <a:rPr lang="it-IT" sz="3200" b="1" dirty="0"/>
              <a:t>LEGGE 28 dicembre 2015, n. 208</a:t>
            </a:r>
            <a:br>
              <a:rPr lang="it-IT" sz="3200" b="1" dirty="0"/>
            </a:br>
            <a:r>
              <a:rPr lang="it-IT" sz="3200" b="1" dirty="0"/>
              <a:t>c.d. Legge di Stabilità  </a:t>
            </a:r>
          </a:p>
        </p:txBody>
      </p:sp>
      <p:sp>
        <p:nvSpPr>
          <p:cNvPr id="5" name="Segnaposto piè di pagina 3"/>
          <p:cNvSpPr>
            <a:spLocks noGrp="1"/>
          </p:cNvSpPr>
          <p:nvPr>
            <p:ph type="ftr" sz="quarter" idx="11"/>
          </p:nvPr>
        </p:nvSpPr>
        <p:spPr>
          <a:xfrm>
            <a:off x="3124200" y="6356350"/>
            <a:ext cx="2895600" cy="365125"/>
          </a:xfrm>
        </p:spPr>
        <p:txBody>
          <a:bodyPr/>
          <a:lstStyle/>
          <a:p>
            <a:r>
              <a:rPr lang="it-IT" dirty="0" smtClean="0"/>
              <a:t>Studio Ass.to - Barillari  - Lapolla - Cavalleri</a:t>
            </a:r>
            <a:endParaRPr lang="it-IT" dirty="0"/>
          </a:p>
        </p:txBody>
      </p:sp>
    </p:spTree>
    <p:extLst>
      <p:ext uri="{BB962C8B-B14F-4D97-AF65-F5344CB8AC3E}">
        <p14:creationId xmlns:p14="http://schemas.microsoft.com/office/powerpoint/2010/main" val="26169926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b="1" dirty="0">
                <a:latin typeface="+mn-lt"/>
              </a:rPr>
              <a:t>LEGGE 28 dicembre 2015, n. 208</a:t>
            </a:r>
            <a:br>
              <a:rPr lang="it-IT" sz="3600" b="1" dirty="0">
                <a:latin typeface="+mn-lt"/>
              </a:rPr>
            </a:br>
            <a:r>
              <a:rPr lang="it-IT" sz="3600" b="1" dirty="0">
                <a:latin typeface="+mn-lt"/>
              </a:rPr>
              <a:t>c.d. Legge di Stabilità</a:t>
            </a:r>
            <a:r>
              <a:rPr lang="it-IT" b="1" dirty="0"/>
              <a:t> </a:t>
            </a:r>
            <a:endParaRPr lang="it-IT" dirty="0"/>
          </a:p>
        </p:txBody>
      </p:sp>
      <p:sp>
        <p:nvSpPr>
          <p:cNvPr id="4" name="Segnaposto piè di pagina 3"/>
          <p:cNvSpPr>
            <a:spLocks noGrp="1"/>
          </p:cNvSpPr>
          <p:nvPr>
            <p:ph type="ftr" sz="quarter" idx="11"/>
          </p:nvPr>
        </p:nvSpPr>
        <p:spPr/>
        <p:txBody>
          <a:bodyPr/>
          <a:lstStyle/>
          <a:p>
            <a:r>
              <a:rPr lang="it-IT" smtClean="0"/>
              <a:t>Studio Ass.to - Barillari  - Lapolla - Cavalleri</a:t>
            </a:r>
            <a:endParaRPr lang="it-IT"/>
          </a:p>
        </p:txBody>
      </p:sp>
      <p:sp>
        <p:nvSpPr>
          <p:cNvPr id="5" name="Rectangle 1"/>
          <p:cNvSpPr>
            <a:spLocks noGrp="1" noChangeArrowheads="1"/>
          </p:cNvSpPr>
          <p:nvPr>
            <p:ph idx="1"/>
          </p:nvPr>
        </p:nvSpPr>
        <p:spPr bwMode="auto">
          <a:xfrm>
            <a:off x="611560" y="2832131"/>
            <a:ext cx="828092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eaLnBrk="0" fontAlgn="base" hangingPunct="0">
              <a:spcBef>
                <a:spcPct val="0"/>
              </a:spcBef>
              <a:spcAft>
                <a:spcPct val="0"/>
              </a:spcAft>
              <a:buNone/>
            </a:pPr>
            <a:r>
              <a:rPr lang="it-IT" altLang="it-IT" dirty="0"/>
              <a:t>185. Per l'accertamento, la riscossione, le sanzioni e il contenzioso, si applicano, in quanto compatibili, le ordinarie disposizioni in materia di imposte dirette. </a:t>
            </a: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12360" y="260648"/>
            <a:ext cx="9525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9480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5248</TotalTime>
  <Words>3473</Words>
  <Application>Microsoft Office PowerPoint</Application>
  <PresentationFormat>Presentazione su schermo (4:3)</PresentationFormat>
  <Paragraphs>256</Paragraphs>
  <Slides>38</Slides>
  <Notes>1</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Tema di Office</vt:lpstr>
      <vt:lpstr>   C o n v e g n o 10 luglio 2017   La detassazione e le novità 2017   Dott. Carlo Cavalleri   Studio Associato  Barillari Lapolla Cavalleri   </vt:lpstr>
      <vt:lpstr> La nascita della detassazione: </vt:lpstr>
      <vt:lpstr>Detassazione</vt:lpstr>
      <vt:lpstr>Evoluzione normativa</vt:lpstr>
      <vt:lpstr>Presentazione standard di PowerPoint</vt:lpstr>
      <vt:lpstr>Presentazione standard di PowerPoint</vt:lpstr>
      <vt:lpstr> LEGGE 28 dicembre 2015, n. 208 c.d. Legge di Stabilità   </vt:lpstr>
      <vt:lpstr>Presentazione standard di PowerPoint</vt:lpstr>
      <vt:lpstr>LEGGE 28 dicembre 2015, n. 208 c.d. Legge di Stabilità </vt:lpstr>
      <vt:lpstr>Presentazione standard di PowerPoint</vt:lpstr>
      <vt:lpstr>Presentazione standard di PowerPoint</vt:lpstr>
      <vt:lpstr> LEGGE 28 dicembre 2015, n. 208 c.d. Legge di Stabilità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Indici di rappresentatività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RIFORMA DEL MERCATO  DEL LAVORO</dc:title>
  <dc:creator>Carlo Cavalleri</dc:creator>
  <cp:lastModifiedBy>Ilaria Conte</cp:lastModifiedBy>
  <cp:revision>214</cp:revision>
  <cp:lastPrinted>2017-07-03T15:09:22Z</cp:lastPrinted>
  <dcterms:created xsi:type="dcterms:W3CDTF">2012-11-19T11:44:29Z</dcterms:created>
  <dcterms:modified xsi:type="dcterms:W3CDTF">2017-07-04T13:20:09Z</dcterms:modified>
</cp:coreProperties>
</file>